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38"/>
  </p:handoutMasterIdLst>
  <p:sldIdLst>
    <p:sldId id="273" r:id="rId2"/>
    <p:sldId id="355" r:id="rId3"/>
    <p:sldId id="282" r:id="rId4"/>
    <p:sldId id="292" r:id="rId5"/>
    <p:sldId id="256" r:id="rId6"/>
    <p:sldId id="283" r:id="rId7"/>
    <p:sldId id="295" r:id="rId8"/>
    <p:sldId id="257" r:id="rId9"/>
    <p:sldId id="291" r:id="rId10"/>
    <p:sldId id="258" r:id="rId11"/>
    <p:sldId id="262" r:id="rId12"/>
    <p:sldId id="284" r:id="rId13"/>
    <p:sldId id="261" r:id="rId14"/>
    <p:sldId id="265" r:id="rId15"/>
    <p:sldId id="299" r:id="rId16"/>
    <p:sldId id="266" r:id="rId17"/>
    <p:sldId id="285" r:id="rId18"/>
    <p:sldId id="267" r:id="rId19"/>
    <p:sldId id="268" r:id="rId20"/>
    <p:sldId id="264" r:id="rId21"/>
    <p:sldId id="286" r:id="rId22"/>
    <p:sldId id="287" r:id="rId23"/>
    <p:sldId id="356" r:id="rId24"/>
    <p:sldId id="288" r:id="rId25"/>
    <p:sldId id="263" r:id="rId26"/>
    <p:sldId id="289" r:id="rId27"/>
    <p:sldId id="279" r:id="rId28"/>
    <p:sldId id="274" r:id="rId29"/>
    <p:sldId id="300" r:id="rId30"/>
    <p:sldId id="277" r:id="rId31"/>
    <p:sldId id="278" r:id="rId32"/>
    <p:sldId id="290" r:id="rId33"/>
    <p:sldId id="270" r:id="rId34"/>
    <p:sldId id="271" r:id="rId35"/>
    <p:sldId id="296" r:id="rId36"/>
    <p:sldId id="294" r:id="rId37"/>
  </p:sldIdLst>
  <p:sldSz cx="9144000" cy="6858000" type="screen4x3"/>
  <p:notesSz cx="7077075" cy="93853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2CC18-463E-41F9-8147-EE969F54AA8B}" v="316" dt="2024-02-04T14:05:45.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3" d="100"/>
          <a:sy n="63" d="100"/>
        </p:scale>
        <p:origin x="2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ot Schrefer" userId="af66fe1e5e279c25" providerId="LiveId" clId="{5AF2CC18-463E-41F9-8147-EE969F54AA8B}"/>
    <pc:docChg chg="custSel addSld delSld modSld">
      <pc:chgData name="Eliot Schrefer" userId="af66fe1e5e279c25" providerId="LiveId" clId="{5AF2CC18-463E-41F9-8147-EE969F54AA8B}" dt="2024-02-04T14:06:08.499" v="1146" actId="20577"/>
      <pc:docMkLst>
        <pc:docMk/>
      </pc:docMkLst>
      <pc:sldChg chg="modSp">
        <pc:chgData name="Eliot Schrefer" userId="af66fe1e5e279c25" providerId="LiveId" clId="{5AF2CC18-463E-41F9-8147-EE969F54AA8B}" dt="2024-02-04T13:46:33.650" v="484" actId="20577"/>
        <pc:sldMkLst>
          <pc:docMk/>
          <pc:sldMk cId="0" sldId="256"/>
        </pc:sldMkLst>
        <pc:spChg chg="mod">
          <ac:chgData name="Eliot Schrefer" userId="af66fe1e5e279c25" providerId="LiveId" clId="{5AF2CC18-463E-41F9-8147-EE969F54AA8B}" dt="2024-02-04T13:46:33.650" v="484" actId="20577"/>
          <ac:spMkLst>
            <pc:docMk/>
            <pc:sldMk cId="0" sldId="256"/>
            <ac:spMk id="14339" creationId="{00000000-0000-0000-0000-000000000000}"/>
          </ac:spMkLst>
        </pc:spChg>
      </pc:sldChg>
      <pc:sldChg chg="modSp modAnim">
        <pc:chgData name="Eliot Schrefer" userId="af66fe1e5e279c25" providerId="LiveId" clId="{5AF2CC18-463E-41F9-8147-EE969F54AA8B}" dt="2024-02-04T13:57:37.123" v="729"/>
        <pc:sldMkLst>
          <pc:docMk/>
          <pc:sldMk cId="0" sldId="257"/>
        </pc:sldMkLst>
        <pc:spChg chg="mod">
          <ac:chgData name="Eliot Schrefer" userId="af66fe1e5e279c25" providerId="LiveId" clId="{5AF2CC18-463E-41F9-8147-EE969F54AA8B}" dt="2024-02-04T13:48:31.113" v="619" actId="20577"/>
          <ac:spMkLst>
            <pc:docMk/>
            <pc:sldMk cId="0" sldId="257"/>
            <ac:spMk id="15363" creationId="{00000000-0000-0000-0000-000000000000}"/>
          </ac:spMkLst>
        </pc:spChg>
      </pc:sldChg>
      <pc:sldChg chg="modSp mod modAnim">
        <pc:chgData name="Eliot Schrefer" userId="af66fe1e5e279c25" providerId="LiveId" clId="{5AF2CC18-463E-41F9-8147-EE969F54AA8B}" dt="2024-02-04T14:00:41.892" v="784"/>
        <pc:sldMkLst>
          <pc:docMk/>
          <pc:sldMk cId="0" sldId="261"/>
        </pc:sldMkLst>
        <pc:spChg chg="mod">
          <ac:chgData name="Eliot Schrefer" userId="af66fe1e5e279c25" providerId="LiveId" clId="{5AF2CC18-463E-41F9-8147-EE969F54AA8B}" dt="2024-02-04T14:00:06.284" v="781" actId="20577"/>
          <ac:spMkLst>
            <pc:docMk/>
            <pc:sldMk cId="0" sldId="261"/>
            <ac:spMk id="22531" creationId="{00000000-0000-0000-0000-000000000000}"/>
          </ac:spMkLst>
        </pc:spChg>
      </pc:sldChg>
      <pc:sldChg chg="modSp">
        <pc:chgData name="Eliot Schrefer" userId="af66fe1e5e279c25" providerId="LiveId" clId="{5AF2CC18-463E-41F9-8147-EE969F54AA8B}" dt="2024-02-04T13:53:01.537" v="722" actId="20577"/>
        <pc:sldMkLst>
          <pc:docMk/>
          <pc:sldMk cId="0" sldId="264"/>
        </pc:sldMkLst>
        <pc:spChg chg="mod">
          <ac:chgData name="Eliot Schrefer" userId="af66fe1e5e279c25" providerId="LiveId" clId="{5AF2CC18-463E-41F9-8147-EE969F54AA8B}" dt="2024-02-04T13:53:01.537" v="722" actId="20577"/>
          <ac:spMkLst>
            <pc:docMk/>
            <pc:sldMk cId="0" sldId="264"/>
            <ac:spMk id="30723" creationId="{00000000-0000-0000-0000-000000000000}"/>
          </ac:spMkLst>
        </pc:spChg>
      </pc:sldChg>
      <pc:sldChg chg="addSp modSp mod">
        <pc:chgData name="Eliot Schrefer" userId="af66fe1e5e279c25" providerId="LiveId" clId="{5AF2CC18-463E-41F9-8147-EE969F54AA8B}" dt="2024-02-03T13:03:46.867" v="365" actId="6549"/>
        <pc:sldMkLst>
          <pc:docMk/>
          <pc:sldMk cId="0" sldId="273"/>
        </pc:sldMkLst>
        <pc:spChg chg="add mod">
          <ac:chgData name="Eliot Schrefer" userId="af66fe1e5e279c25" providerId="LiveId" clId="{5AF2CC18-463E-41F9-8147-EE969F54AA8B}" dt="2024-02-03T13:03:46.867" v="365" actId="6549"/>
          <ac:spMkLst>
            <pc:docMk/>
            <pc:sldMk cId="0" sldId="273"/>
            <ac:spMk id="2" creationId="{A88D5FB4-7978-6203-EDA5-B99CC35B762A}"/>
          </ac:spMkLst>
        </pc:spChg>
        <pc:spChg chg="mod">
          <ac:chgData name="Eliot Schrefer" userId="af66fe1e5e279c25" providerId="LiveId" clId="{5AF2CC18-463E-41F9-8147-EE969F54AA8B}" dt="2024-02-03T13:03:37.274" v="364" actId="6549"/>
          <ac:spMkLst>
            <pc:docMk/>
            <pc:sldMk cId="0" sldId="273"/>
            <ac:spMk id="13314" creationId="{00000000-0000-0000-0000-000000000000}"/>
          </ac:spMkLst>
        </pc:spChg>
      </pc:sldChg>
      <pc:sldChg chg="addSp delSp modSp mod modAnim">
        <pc:chgData name="Eliot Schrefer" userId="af66fe1e5e279c25" providerId="LiveId" clId="{5AF2CC18-463E-41F9-8147-EE969F54AA8B}" dt="2024-02-04T14:04:24.845" v="1064"/>
        <pc:sldMkLst>
          <pc:docMk/>
          <pc:sldMk cId="0" sldId="287"/>
        </pc:sldMkLst>
        <pc:spChg chg="add mod">
          <ac:chgData name="Eliot Schrefer" userId="af66fe1e5e279c25" providerId="LiveId" clId="{5AF2CC18-463E-41F9-8147-EE969F54AA8B}" dt="2024-02-04T14:04:06.304" v="1060" actId="20577"/>
          <ac:spMkLst>
            <pc:docMk/>
            <pc:sldMk cId="0" sldId="287"/>
            <ac:spMk id="2" creationId="{BF28A802-885C-F140-2FA5-2B06186FD6F1}"/>
          </ac:spMkLst>
        </pc:spChg>
        <pc:picChg chg="del">
          <ac:chgData name="Eliot Schrefer" userId="af66fe1e5e279c25" providerId="LiveId" clId="{5AF2CC18-463E-41F9-8147-EE969F54AA8B}" dt="2024-02-04T14:02:25.430" v="786" actId="478"/>
          <ac:picMkLst>
            <pc:docMk/>
            <pc:sldMk cId="0" sldId="287"/>
            <ac:picMk id="33795" creationId="{00000000-0000-0000-0000-000000000000}"/>
          </ac:picMkLst>
        </pc:picChg>
      </pc:sldChg>
      <pc:sldChg chg="modSp">
        <pc:chgData name="Eliot Schrefer" userId="af66fe1e5e279c25" providerId="LiveId" clId="{5AF2CC18-463E-41F9-8147-EE969F54AA8B}" dt="2024-02-04T13:55:26.436" v="728" actId="20577"/>
        <pc:sldMkLst>
          <pc:docMk/>
          <pc:sldMk cId="0" sldId="289"/>
        </pc:sldMkLst>
        <pc:spChg chg="mod">
          <ac:chgData name="Eliot Schrefer" userId="af66fe1e5e279c25" providerId="LiveId" clId="{5AF2CC18-463E-41F9-8147-EE969F54AA8B}" dt="2024-02-04T13:55:26.436" v="728" actId="20577"/>
          <ac:spMkLst>
            <pc:docMk/>
            <pc:sldMk cId="0" sldId="289"/>
            <ac:spMk id="21507" creationId="{00000000-0000-0000-0000-000000000000}"/>
          </ac:spMkLst>
        </pc:spChg>
      </pc:sldChg>
      <pc:sldChg chg="modSp">
        <pc:chgData name="Eliot Schrefer" userId="af66fe1e5e279c25" providerId="LiveId" clId="{5AF2CC18-463E-41F9-8147-EE969F54AA8B}" dt="2024-02-04T14:05:45.198" v="1098" actId="20577"/>
        <pc:sldMkLst>
          <pc:docMk/>
          <pc:sldMk cId="0" sldId="290"/>
        </pc:sldMkLst>
        <pc:spChg chg="mod">
          <ac:chgData name="Eliot Schrefer" userId="af66fe1e5e279c25" providerId="LiveId" clId="{5AF2CC18-463E-41F9-8147-EE969F54AA8B}" dt="2024-02-04T14:05:45.198" v="1098" actId="20577"/>
          <ac:spMkLst>
            <pc:docMk/>
            <pc:sldMk cId="0" sldId="290"/>
            <ac:spMk id="25603" creationId="{00000000-0000-0000-0000-000000000000}"/>
          </ac:spMkLst>
        </pc:spChg>
      </pc:sldChg>
      <pc:sldChg chg="addSp delSp modSp mod">
        <pc:chgData name="Eliot Schrefer" userId="af66fe1e5e279c25" providerId="LiveId" clId="{5AF2CC18-463E-41F9-8147-EE969F54AA8B}" dt="2024-02-04T13:59:11.020" v="735" actId="1076"/>
        <pc:sldMkLst>
          <pc:docMk/>
          <pc:sldMk cId="0" sldId="291"/>
        </pc:sldMkLst>
        <pc:picChg chg="add mod">
          <ac:chgData name="Eliot Schrefer" userId="af66fe1e5e279c25" providerId="LiveId" clId="{5AF2CC18-463E-41F9-8147-EE969F54AA8B}" dt="2024-02-04T13:59:08.250" v="734" actId="1076"/>
          <ac:picMkLst>
            <pc:docMk/>
            <pc:sldMk cId="0" sldId="291"/>
            <ac:picMk id="4" creationId="{3985B323-12FB-AAF9-232F-DC037B2D953C}"/>
          </ac:picMkLst>
        </pc:picChg>
        <pc:picChg chg="add mod">
          <ac:chgData name="Eliot Schrefer" userId="af66fe1e5e279c25" providerId="LiveId" clId="{5AF2CC18-463E-41F9-8147-EE969F54AA8B}" dt="2024-02-04T13:59:11.020" v="735" actId="1076"/>
          <ac:picMkLst>
            <pc:docMk/>
            <pc:sldMk cId="0" sldId="291"/>
            <ac:picMk id="1026" creationId="{01FA411D-5B4C-761A-B5E9-5456AE6BBF60}"/>
          </ac:picMkLst>
        </pc:picChg>
        <pc:picChg chg="del">
          <ac:chgData name="Eliot Schrefer" userId="af66fe1e5e279c25" providerId="LiveId" clId="{5AF2CC18-463E-41F9-8147-EE969F54AA8B}" dt="2024-02-04T13:58:01.586" v="730" actId="478"/>
          <ac:picMkLst>
            <pc:docMk/>
            <pc:sldMk cId="0" sldId="291"/>
            <ac:picMk id="1028" creationId="{00000000-0000-0000-0000-000000000000}"/>
          </ac:picMkLst>
        </pc:picChg>
      </pc:sldChg>
      <pc:sldChg chg="modSp mod">
        <pc:chgData name="Eliot Schrefer" userId="af66fe1e5e279c25" providerId="LiveId" clId="{5AF2CC18-463E-41F9-8147-EE969F54AA8B}" dt="2024-02-04T14:06:08.499" v="1146" actId="20577"/>
        <pc:sldMkLst>
          <pc:docMk/>
          <pc:sldMk cId="1456915010" sldId="294"/>
        </pc:sldMkLst>
        <pc:spChg chg="mod">
          <ac:chgData name="Eliot Schrefer" userId="af66fe1e5e279c25" providerId="LiveId" clId="{5AF2CC18-463E-41F9-8147-EE969F54AA8B}" dt="2024-02-04T14:06:08.499" v="1146" actId="20577"/>
          <ac:spMkLst>
            <pc:docMk/>
            <pc:sldMk cId="1456915010" sldId="294"/>
            <ac:spMk id="3" creationId="{00000000-0000-0000-0000-000000000000}"/>
          </ac:spMkLst>
        </pc:spChg>
      </pc:sldChg>
      <pc:sldChg chg="delSp modSp del mod">
        <pc:chgData name="Eliot Schrefer" userId="af66fe1e5e279c25" providerId="LiveId" clId="{5AF2CC18-463E-41F9-8147-EE969F54AA8B}" dt="2024-02-03T13:04:40.359" v="368" actId="2696"/>
        <pc:sldMkLst>
          <pc:docMk/>
          <pc:sldMk cId="976245960" sldId="298"/>
        </pc:sldMkLst>
        <pc:picChg chg="mod">
          <ac:chgData name="Eliot Schrefer" userId="af66fe1e5e279c25" providerId="LiveId" clId="{5AF2CC18-463E-41F9-8147-EE969F54AA8B}" dt="2024-02-03T13:04:31.978" v="367" actId="1076"/>
          <ac:picMkLst>
            <pc:docMk/>
            <pc:sldMk cId="976245960" sldId="298"/>
            <ac:picMk id="4" creationId="{F75F8387-EAB9-17C2-367C-B3B27D54724F}"/>
          </ac:picMkLst>
        </pc:picChg>
        <pc:picChg chg="del">
          <ac:chgData name="Eliot Schrefer" userId="af66fe1e5e279c25" providerId="LiveId" clId="{5AF2CC18-463E-41F9-8147-EE969F54AA8B}" dt="2024-02-03T13:04:21.315" v="366" actId="478"/>
          <ac:picMkLst>
            <pc:docMk/>
            <pc:sldMk cId="976245960" sldId="298"/>
            <ac:picMk id="1026" creationId="{22969A82-FAB6-9FBE-D169-245E9AB2EBEE}"/>
          </ac:picMkLst>
        </pc:picChg>
      </pc:sldChg>
      <pc:sldChg chg="delSp modSp add mod setBg delDesignElem">
        <pc:chgData name="Eliot Schrefer" userId="af66fe1e5e279c25" providerId="LiveId" clId="{5AF2CC18-463E-41F9-8147-EE969F54AA8B}" dt="2024-02-03T13:08:55.384" v="375" actId="1076"/>
        <pc:sldMkLst>
          <pc:docMk/>
          <pc:sldMk cId="207313659" sldId="355"/>
        </pc:sldMkLst>
        <pc:spChg chg="del">
          <ac:chgData name="Eliot Schrefer" userId="af66fe1e5e279c25" providerId="LiveId" clId="{5AF2CC18-463E-41F9-8147-EE969F54AA8B}" dt="2024-02-03T13:08:22.597" v="370"/>
          <ac:spMkLst>
            <pc:docMk/>
            <pc:sldMk cId="207313659" sldId="355"/>
            <ac:spMk id="40" creationId="{DA2E7C1E-2B5A-4BBA-AE51-1CD8C19309D7}"/>
          </ac:spMkLst>
        </pc:spChg>
        <pc:spChg chg="del">
          <ac:chgData name="Eliot Schrefer" userId="af66fe1e5e279c25" providerId="LiveId" clId="{5AF2CC18-463E-41F9-8147-EE969F54AA8B}" dt="2024-02-03T13:08:22.597" v="370"/>
          <ac:spMkLst>
            <pc:docMk/>
            <pc:sldMk cId="207313659" sldId="355"/>
            <ac:spMk id="41" creationId="{43DF76B1-5174-4FAF-9D19-FFEE98426836}"/>
          </ac:spMkLst>
        </pc:spChg>
        <pc:picChg chg="mod">
          <ac:chgData name="Eliot Schrefer" userId="af66fe1e5e279c25" providerId="LiveId" clId="{5AF2CC18-463E-41F9-8147-EE969F54AA8B}" dt="2024-02-03T13:08:55.384" v="375" actId="1076"/>
          <ac:picMkLst>
            <pc:docMk/>
            <pc:sldMk cId="207313659" sldId="355"/>
            <ac:picMk id="5" creationId="{1B7E3B6D-4364-AEE8-3CC3-E282B8640C21}"/>
          </ac:picMkLst>
        </pc:picChg>
      </pc:sldChg>
      <pc:sldChg chg="add">
        <pc:chgData name="Eliot Schrefer" userId="af66fe1e5e279c25" providerId="LiveId" clId="{5AF2CC18-463E-41F9-8147-EE969F54AA8B}" dt="2024-02-04T14:02:21.973" v="785" actId="2890"/>
        <pc:sldMkLst>
          <pc:docMk/>
          <pc:sldMk cId="1900608419" sldId="3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064" tIns="47032" rIns="94064" bIns="47032" numCol="1" anchor="t" anchorCtr="0" compatLnSpc="1">
            <a:prstTxWarp prst="textNoShape">
              <a:avLst/>
            </a:prstTxWarp>
          </a:bodyPr>
          <a:lstStyle>
            <a:lvl1pPr defTabSz="941388">
              <a:defRPr sz="1200"/>
            </a:lvl1pPr>
          </a:lstStyle>
          <a:p>
            <a:pPr>
              <a:defRPr/>
            </a:pPr>
            <a:endParaRPr lang="en-US"/>
          </a:p>
        </p:txBody>
      </p:sp>
      <p:sp>
        <p:nvSpPr>
          <p:cNvPr id="63491" name="Rectangle 3"/>
          <p:cNvSpPr>
            <a:spLocks noGrp="1" noChangeArrowheads="1"/>
          </p:cNvSpPr>
          <p:nvPr>
            <p:ph type="dt" sz="quarter" idx="1"/>
          </p:nvPr>
        </p:nvSpPr>
        <p:spPr bwMode="auto">
          <a:xfrm>
            <a:off x="4010025" y="0"/>
            <a:ext cx="3067050" cy="469900"/>
          </a:xfrm>
          <a:prstGeom prst="rect">
            <a:avLst/>
          </a:prstGeom>
          <a:noFill/>
          <a:ln w="9525">
            <a:noFill/>
            <a:miter lim="800000"/>
            <a:headEnd/>
            <a:tailEnd/>
          </a:ln>
          <a:effectLst/>
        </p:spPr>
        <p:txBody>
          <a:bodyPr vert="horz" wrap="square" lIns="94064" tIns="47032" rIns="94064" bIns="47032" numCol="1" anchor="t" anchorCtr="0" compatLnSpc="1">
            <a:prstTxWarp prst="textNoShape">
              <a:avLst/>
            </a:prstTxWarp>
          </a:bodyPr>
          <a:lstStyle>
            <a:lvl1pPr algn="r" defTabSz="941388">
              <a:defRPr sz="1200"/>
            </a:lvl1pPr>
          </a:lstStyle>
          <a:p>
            <a:pPr>
              <a:defRPr/>
            </a:pPr>
            <a:endParaRPr lang="en-US"/>
          </a:p>
        </p:txBody>
      </p:sp>
      <p:sp>
        <p:nvSpPr>
          <p:cNvPr id="63492" name="Rectangle 4"/>
          <p:cNvSpPr>
            <a:spLocks noGrp="1" noChangeArrowheads="1"/>
          </p:cNvSpPr>
          <p:nvPr>
            <p:ph type="ftr" sz="quarter" idx="2"/>
          </p:nvPr>
        </p:nvSpPr>
        <p:spPr bwMode="auto">
          <a:xfrm>
            <a:off x="0" y="8915400"/>
            <a:ext cx="3067050" cy="469900"/>
          </a:xfrm>
          <a:prstGeom prst="rect">
            <a:avLst/>
          </a:prstGeom>
          <a:noFill/>
          <a:ln w="9525">
            <a:noFill/>
            <a:miter lim="800000"/>
            <a:headEnd/>
            <a:tailEnd/>
          </a:ln>
          <a:effectLst/>
        </p:spPr>
        <p:txBody>
          <a:bodyPr vert="horz" wrap="square" lIns="94064" tIns="47032" rIns="94064" bIns="47032" numCol="1" anchor="b" anchorCtr="0" compatLnSpc="1">
            <a:prstTxWarp prst="textNoShape">
              <a:avLst/>
            </a:prstTxWarp>
          </a:bodyPr>
          <a:lstStyle>
            <a:lvl1pPr defTabSz="941388">
              <a:defRPr sz="1200"/>
            </a:lvl1pPr>
          </a:lstStyle>
          <a:p>
            <a:pPr>
              <a:defRPr/>
            </a:pPr>
            <a:endParaRPr lang="en-US"/>
          </a:p>
        </p:txBody>
      </p:sp>
      <p:sp>
        <p:nvSpPr>
          <p:cNvPr id="63493" name="Rectangle 5"/>
          <p:cNvSpPr>
            <a:spLocks noGrp="1" noChangeArrowheads="1"/>
          </p:cNvSpPr>
          <p:nvPr>
            <p:ph type="sldNum" sz="quarter" idx="3"/>
          </p:nvPr>
        </p:nvSpPr>
        <p:spPr bwMode="auto">
          <a:xfrm>
            <a:off x="4010025" y="8915400"/>
            <a:ext cx="3067050" cy="469900"/>
          </a:xfrm>
          <a:prstGeom prst="rect">
            <a:avLst/>
          </a:prstGeom>
          <a:noFill/>
          <a:ln w="9525">
            <a:noFill/>
            <a:miter lim="800000"/>
            <a:headEnd/>
            <a:tailEnd/>
          </a:ln>
          <a:effectLst/>
        </p:spPr>
        <p:txBody>
          <a:bodyPr vert="horz" wrap="square" lIns="94064" tIns="47032" rIns="94064" bIns="47032" numCol="1" anchor="b" anchorCtr="0" compatLnSpc="1">
            <a:prstTxWarp prst="textNoShape">
              <a:avLst/>
            </a:prstTxWarp>
          </a:bodyPr>
          <a:lstStyle>
            <a:lvl1pPr algn="r" defTabSz="941388">
              <a:defRPr sz="1200"/>
            </a:lvl1pPr>
          </a:lstStyle>
          <a:p>
            <a:fld id="{DF28D976-A647-42BA-99B7-23DA25CA56B4}" type="slidenum">
              <a:rPr lang="en-US" altLang="en-US"/>
              <a:pPr/>
              <a:t>‹#›</a:t>
            </a:fld>
            <a:endParaRPr lang="en-US" altLang="en-US"/>
          </a:p>
        </p:txBody>
      </p:sp>
    </p:spTree>
    <p:extLst>
      <p:ext uri="{BB962C8B-B14F-4D97-AF65-F5344CB8AC3E}">
        <p14:creationId xmlns:p14="http://schemas.microsoft.com/office/powerpoint/2010/main" val="28913178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56B43457-FF28-40AE-A0DC-542B54C277EB}" type="slidenum">
              <a:rPr lang="en-US" altLang="en-US"/>
              <a:pPr/>
              <a:t>‹#›</a:t>
            </a:fld>
            <a:endParaRPr lang="en-US" altLang="en-US"/>
          </a:p>
        </p:txBody>
      </p:sp>
    </p:spTree>
    <p:extLst>
      <p:ext uri="{BB962C8B-B14F-4D97-AF65-F5344CB8AC3E}">
        <p14:creationId xmlns:p14="http://schemas.microsoft.com/office/powerpoint/2010/main" val="39411305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1F1EAD-9E9F-4010-9F57-9151DA867274}" type="slidenum">
              <a:rPr lang="en-US" altLang="en-US"/>
              <a:pPr/>
              <a:t>‹#›</a:t>
            </a:fld>
            <a:endParaRPr lang="en-US" altLang="en-US"/>
          </a:p>
        </p:txBody>
      </p:sp>
    </p:spTree>
    <p:extLst>
      <p:ext uri="{BB962C8B-B14F-4D97-AF65-F5344CB8AC3E}">
        <p14:creationId xmlns:p14="http://schemas.microsoft.com/office/powerpoint/2010/main" val="12618234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0D4DA5CE-C1E6-46C4-95C9-9E9701D8ADD2}" type="slidenum">
              <a:rPr lang="en-US" altLang="en-US"/>
              <a:pPr/>
              <a:t>‹#›</a:t>
            </a:fld>
            <a:endParaRPr lang="en-US" alt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479664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300AF97A-C6D7-452F-A2C2-8160D00BBBAD}" type="slidenum">
              <a:rPr lang="en-US" altLang="en-US"/>
              <a:pPr/>
              <a:t>‹#›</a:t>
            </a:fld>
            <a:endParaRPr lang="en-US" altLang="en-US"/>
          </a:p>
        </p:txBody>
      </p:sp>
    </p:spTree>
    <p:extLst>
      <p:ext uri="{BB962C8B-B14F-4D97-AF65-F5344CB8AC3E}">
        <p14:creationId xmlns:p14="http://schemas.microsoft.com/office/powerpoint/2010/main" val="30860980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CD4C3E42-6DDB-443C-A89E-22AB2DD5603E}" type="slidenum">
              <a:rPr lang="en-US" altLang="en-US"/>
              <a:pPr/>
              <a:t>‹#›</a:t>
            </a:fld>
            <a:endParaRPr lang="en-US" altLang="en-US"/>
          </a:p>
        </p:txBody>
      </p:sp>
    </p:spTree>
    <p:extLst>
      <p:ext uri="{BB962C8B-B14F-4D97-AF65-F5344CB8AC3E}">
        <p14:creationId xmlns:p14="http://schemas.microsoft.com/office/powerpoint/2010/main" val="36585565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6948B463-2978-4140-80E2-1383CC3A0620}" type="slidenum">
              <a:rPr lang="en-US" altLang="en-US"/>
              <a:pPr/>
              <a:t>‹#›</a:t>
            </a:fld>
            <a:endParaRPr lang="en-US" altLang="en-US"/>
          </a:p>
        </p:txBody>
      </p:sp>
    </p:spTree>
    <p:extLst>
      <p:ext uri="{BB962C8B-B14F-4D97-AF65-F5344CB8AC3E}">
        <p14:creationId xmlns:p14="http://schemas.microsoft.com/office/powerpoint/2010/main" val="208273435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05A7059B-FC77-45F1-A0F6-EE13828BC982}" type="slidenum">
              <a:rPr lang="en-US" altLang="en-US"/>
              <a:pPr/>
              <a:t>‹#›</a:t>
            </a:fld>
            <a:endParaRPr lang="en-US" altLang="en-US"/>
          </a:p>
        </p:txBody>
      </p:sp>
    </p:spTree>
    <p:extLst>
      <p:ext uri="{BB962C8B-B14F-4D97-AF65-F5344CB8AC3E}">
        <p14:creationId xmlns:p14="http://schemas.microsoft.com/office/powerpoint/2010/main" val="32255283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53101CBB-750F-4A7D-865C-60E00AD15E69}" type="slidenum">
              <a:rPr lang="en-US" altLang="en-US"/>
              <a:pPr/>
              <a:t>‹#›</a:t>
            </a:fld>
            <a:endParaRPr lang="en-US" altLang="en-US"/>
          </a:p>
        </p:txBody>
      </p:sp>
    </p:spTree>
    <p:extLst>
      <p:ext uri="{BB962C8B-B14F-4D97-AF65-F5344CB8AC3E}">
        <p14:creationId xmlns:p14="http://schemas.microsoft.com/office/powerpoint/2010/main" val="123044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64141EC2-20ED-40F8-9C48-0C99E3E041E6}" type="slidenum">
              <a:rPr lang="en-US" altLang="en-US"/>
              <a:pPr/>
              <a:t>‹#›</a:t>
            </a:fld>
            <a:endParaRPr lang="en-US" altLang="en-US"/>
          </a:p>
        </p:txBody>
      </p:sp>
    </p:spTree>
    <p:extLst>
      <p:ext uri="{BB962C8B-B14F-4D97-AF65-F5344CB8AC3E}">
        <p14:creationId xmlns:p14="http://schemas.microsoft.com/office/powerpoint/2010/main" val="330508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9C4AE690-0645-455C-BC89-01C49EB22699}" type="slidenum">
              <a:rPr lang="en-US" altLang="en-US"/>
              <a:pPr/>
              <a:t>‹#›</a:t>
            </a:fld>
            <a:endParaRPr lang="en-US" alt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33151736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B0D398FA-2315-4C80-AACF-B6288AC7B42F}" type="slidenum">
              <a:rPr lang="en-US" altLang="en-US"/>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42686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defRPr>
            </a:lvl1pPr>
          </a:lstStyle>
          <a:p>
            <a:fld id="{7872115A-EA6B-4592-854C-367D9570C579}" type="slidenum">
              <a:rPr lang="en-US" altLang="en-US"/>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eliotschrefer.com/sat-act-materia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81000" y="325438"/>
            <a:ext cx="79248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800" dirty="0"/>
              <a:t>ACT/SAT</a:t>
            </a:r>
          </a:p>
          <a:p>
            <a:pPr eaLnBrk="1" hangingPunct="1"/>
            <a:r>
              <a:rPr lang="en-US" altLang="en-US" dirty="0"/>
              <a:t>Countryside Library, 2/4/2024</a:t>
            </a:r>
          </a:p>
          <a:p>
            <a:pPr eaLnBrk="1" hangingPunct="1"/>
            <a:r>
              <a:rPr lang="en-US" altLang="en-US" dirty="0"/>
              <a:t>Eliot Schrefer</a:t>
            </a:r>
          </a:p>
        </p:txBody>
      </p:sp>
      <p:sp>
        <p:nvSpPr>
          <p:cNvPr id="2" name="TextBox 1">
            <a:extLst>
              <a:ext uri="{FF2B5EF4-FFF2-40B4-BE49-F238E27FC236}">
                <a16:creationId xmlns:a16="http://schemas.microsoft.com/office/drawing/2014/main" id="{A88D5FB4-7978-6203-EDA5-B99CC35B762A}"/>
              </a:ext>
            </a:extLst>
          </p:cNvPr>
          <p:cNvSpPr txBox="1"/>
          <p:nvPr/>
        </p:nvSpPr>
        <p:spPr>
          <a:xfrm>
            <a:off x="436880" y="3121967"/>
            <a:ext cx="8173720" cy="3046988"/>
          </a:xfrm>
          <a:prstGeom prst="rect">
            <a:avLst/>
          </a:prstGeom>
          <a:noFill/>
          <a:ln>
            <a:solidFill>
              <a:schemeClr val="accent1"/>
            </a:solidFill>
          </a:ln>
        </p:spPr>
        <p:txBody>
          <a:bodyPr wrap="square" rtlCol="0">
            <a:spAutoFit/>
          </a:bodyPr>
          <a:lstStyle/>
          <a:p>
            <a:r>
              <a:rPr lang="en-US" u="sng" dirty="0">
                <a:latin typeface="Aptos" panose="020B0004020202020204" pitchFamily="34" charset="0"/>
              </a:rPr>
              <a:t>While you’re waiting:</a:t>
            </a:r>
            <a:endParaRPr lang="en-US" dirty="0">
              <a:latin typeface="Aptos" panose="020B0004020202020204" pitchFamily="34" charset="0"/>
            </a:endParaRPr>
          </a:p>
          <a:p>
            <a:r>
              <a:rPr lang="en-US" dirty="0">
                <a:latin typeface="Aptos" panose="020B0004020202020204" pitchFamily="34" charset="0"/>
              </a:rPr>
              <a:t>A train leaves Smallville at 8am, going 120 mph. At 8:40am, a second train leaves along the same track, going the same direction at 160 mph. At what time will the trains meet?</a:t>
            </a:r>
          </a:p>
          <a:p>
            <a:endParaRPr lang="en-US" dirty="0">
              <a:latin typeface="Aptos" panose="020B0004020202020204" pitchFamily="34" charset="0"/>
            </a:endParaRPr>
          </a:p>
          <a:p>
            <a:r>
              <a:rPr lang="en-US" dirty="0">
                <a:latin typeface="Aptos" panose="020B0004020202020204" pitchFamily="34" charset="0"/>
              </a:rPr>
              <a:t>a)  9am				d)  10:40am</a:t>
            </a:r>
          </a:p>
          <a:p>
            <a:r>
              <a:rPr lang="en-US" dirty="0">
                <a:latin typeface="Aptos" panose="020B0004020202020204" pitchFamily="34" charset="0"/>
              </a:rPr>
              <a:t>b)  9:40am				e)  11am	</a:t>
            </a:r>
          </a:p>
          <a:p>
            <a:r>
              <a:rPr lang="en-US" dirty="0">
                <a:latin typeface="Aptos" panose="020B0004020202020204" pitchFamily="34" charset="0"/>
              </a:rPr>
              <a:t>c)  10am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solidFill>
                  <a:srgbClr val="7B9899"/>
                </a:solidFill>
              </a:rPr>
              <a:t>Overall tips	</a:t>
            </a:r>
          </a:p>
        </p:txBody>
      </p:sp>
      <p:sp>
        <p:nvSpPr>
          <p:cNvPr id="16387" name="Rectangle 3"/>
          <p:cNvSpPr>
            <a:spLocks noGrp="1" noChangeArrowheads="1"/>
          </p:cNvSpPr>
          <p:nvPr>
            <p:ph sz="quarter" idx="1"/>
          </p:nvPr>
        </p:nvSpPr>
        <p:spPr>
          <a:xfrm>
            <a:off x="301625" y="1527175"/>
            <a:ext cx="8504238" cy="4572000"/>
          </a:xfrm>
        </p:spPr>
        <p:txBody>
          <a:bodyPr/>
          <a:lstStyle/>
          <a:p>
            <a:pPr eaLnBrk="1" hangingPunct="1"/>
            <a:r>
              <a:rPr lang="en-US" altLang="en-US" dirty="0"/>
              <a:t>These are tests of long-term </a:t>
            </a:r>
            <a:r>
              <a:rPr lang="en-US" altLang="en-US" b="1" dirty="0"/>
              <a:t>focus </a:t>
            </a:r>
            <a:r>
              <a:rPr lang="en-US" altLang="en-US" dirty="0"/>
              <a:t>above all else.</a:t>
            </a:r>
          </a:p>
          <a:p>
            <a:pPr lvl="1" eaLnBrk="1" hangingPunct="1"/>
            <a:r>
              <a:rPr lang="en-US" altLang="en-US" dirty="0"/>
              <a:t>Practice is essential. (My students take 10-15 practice tests)</a:t>
            </a:r>
          </a:p>
          <a:p>
            <a:pPr eaLnBrk="1" hangingPunct="1"/>
            <a:r>
              <a:rPr lang="en-US" altLang="en-US" dirty="0"/>
              <a:t>You should put an answer down for each question.</a:t>
            </a:r>
          </a:p>
          <a:p>
            <a:pPr eaLnBrk="1" hangingPunct="1"/>
            <a:r>
              <a:rPr lang="en-US" altLang="en-US" dirty="0"/>
              <a:t>Average score corresponds to getting roughly half the questions right.</a:t>
            </a:r>
          </a:p>
          <a:p>
            <a:pPr lvl="1" eaLnBrk="1" hangingPunct="1"/>
            <a:r>
              <a:rPr lang="en-US" altLang="en-US" dirty="0"/>
              <a:t>Don’t be a perfectionist.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846513"/>
            <a:ext cx="4953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945313" cy="637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solidFill>
                  <a:srgbClr val="7B9899"/>
                </a:solidFill>
              </a:rPr>
              <a:t>Overall tips	</a:t>
            </a:r>
          </a:p>
        </p:txBody>
      </p:sp>
      <p:sp>
        <p:nvSpPr>
          <p:cNvPr id="16387" name="Rectangle 3"/>
          <p:cNvSpPr>
            <a:spLocks noGrp="1" noChangeArrowheads="1"/>
          </p:cNvSpPr>
          <p:nvPr>
            <p:ph sz="quarter" idx="1"/>
          </p:nvPr>
        </p:nvSpPr>
        <p:spPr>
          <a:xfrm>
            <a:off x="301625" y="1527175"/>
            <a:ext cx="8504238" cy="4572000"/>
          </a:xfrm>
        </p:spPr>
        <p:txBody>
          <a:bodyPr/>
          <a:lstStyle/>
          <a:p>
            <a:pPr eaLnBrk="1" hangingPunct="1"/>
            <a:r>
              <a:rPr lang="en-US" altLang="en-US" dirty="0"/>
              <a:t>Keep an eye out for the words “NOT” or “EXCEPT”</a:t>
            </a:r>
          </a:p>
          <a:p>
            <a:pPr eaLnBrk="1" hangingPunct="1"/>
            <a:r>
              <a:rPr lang="en-US" altLang="en-US" dirty="0"/>
              <a:t>You have to get a handle on your timing.</a:t>
            </a:r>
          </a:p>
          <a:p>
            <a:pPr eaLnBrk="1" hangingPunct="1"/>
            <a:r>
              <a:rPr lang="en-US" altLang="en-US" dirty="0"/>
              <a:t>Be sure to answer the question being asked.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solidFill>
                  <a:srgbClr val="7B9899"/>
                </a:solidFill>
              </a:rPr>
              <a:t>Prep Schedule and Test Dates</a:t>
            </a:r>
          </a:p>
        </p:txBody>
      </p:sp>
      <p:sp>
        <p:nvSpPr>
          <p:cNvPr id="22531" name="Rectangle 6"/>
          <p:cNvSpPr>
            <a:spLocks noGrp="1" noChangeArrowheads="1"/>
          </p:cNvSpPr>
          <p:nvPr>
            <p:ph sz="quarter" idx="1"/>
          </p:nvPr>
        </p:nvSpPr>
        <p:spPr>
          <a:xfrm>
            <a:off x="301625" y="1527175"/>
            <a:ext cx="8504238" cy="4572000"/>
          </a:xfrm>
        </p:spPr>
        <p:txBody>
          <a:bodyPr/>
          <a:lstStyle/>
          <a:p>
            <a:pPr eaLnBrk="1" hangingPunct="1"/>
            <a:r>
              <a:rPr lang="en-US" altLang="en-US" u="sng" dirty="0"/>
              <a:t>ACT</a:t>
            </a:r>
            <a:r>
              <a:rPr lang="en-US" altLang="en-US" dirty="0"/>
              <a:t>: September, October, December, February, April, June, </a:t>
            </a:r>
            <a:r>
              <a:rPr lang="en-US" altLang="en-US" b="1" dirty="0"/>
              <a:t>July</a:t>
            </a:r>
            <a:r>
              <a:rPr lang="en-US" altLang="en-US" dirty="0"/>
              <a:t>.</a:t>
            </a:r>
          </a:p>
          <a:p>
            <a:pPr eaLnBrk="1" hangingPunct="1"/>
            <a:endParaRPr lang="en-US" altLang="en-US" dirty="0"/>
          </a:p>
          <a:p>
            <a:pPr eaLnBrk="1" hangingPunct="1"/>
            <a:r>
              <a:rPr lang="en-US" altLang="en-US" u="sng" dirty="0"/>
              <a:t>SAT</a:t>
            </a:r>
            <a:r>
              <a:rPr lang="en-US" altLang="en-US" dirty="0"/>
              <a:t>: </a:t>
            </a:r>
            <a:r>
              <a:rPr lang="en-US" altLang="en-US" b="1" dirty="0"/>
              <a:t>August, </a:t>
            </a:r>
            <a:r>
              <a:rPr lang="en-US" altLang="en-US" dirty="0"/>
              <a:t>October, November, December, January, March, May, June.</a:t>
            </a:r>
          </a:p>
          <a:p>
            <a:pPr eaLnBrk="1" hangingPunct="1"/>
            <a:endParaRPr lang="en-US" altLang="en-US" dirty="0"/>
          </a:p>
          <a:p>
            <a:pPr eaLnBrk="1" hangingPunct="1"/>
            <a:r>
              <a:rPr lang="en-US" altLang="en-US" dirty="0"/>
              <a:t>Register early—at least a month before.</a:t>
            </a:r>
          </a:p>
          <a:p>
            <a:pPr lvl="1" eaLnBrk="1" hangingPunct="1"/>
            <a:r>
              <a:rPr lang="en-US" altLang="en-US" dirty="0"/>
              <a:t>(Though walk-ins usually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solidFill>
                  <a:srgbClr val="7B9899"/>
                </a:solidFill>
              </a:rPr>
              <a:t>The English (Grammar) Section</a:t>
            </a:r>
          </a:p>
        </p:txBody>
      </p:sp>
      <p:sp>
        <p:nvSpPr>
          <p:cNvPr id="28675" name="Rectangle 3"/>
          <p:cNvSpPr>
            <a:spLocks noGrp="1" noChangeArrowheads="1"/>
          </p:cNvSpPr>
          <p:nvPr>
            <p:ph sz="quarter" idx="1"/>
          </p:nvPr>
        </p:nvSpPr>
        <p:spPr>
          <a:xfrm>
            <a:off x="301625" y="1527175"/>
            <a:ext cx="8504238" cy="4572000"/>
          </a:xfrm>
        </p:spPr>
        <p:txBody>
          <a:bodyPr/>
          <a:lstStyle/>
          <a:p>
            <a:pPr eaLnBrk="1" hangingPunct="1"/>
            <a:r>
              <a:rPr lang="en-US" altLang="en-US" dirty="0"/>
              <a:t>Find a pace that will allow you to finish</a:t>
            </a:r>
          </a:p>
          <a:p>
            <a:pPr eaLnBrk="1" hangingPunct="1"/>
            <a:r>
              <a:rPr lang="en-US" altLang="en-US" dirty="0"/>
              <a:t>Most reliable score increase. </a:t>
            </a:r>
          </a:p>
          <a:p>
            <a:pPr marL="593725" lvl="2" indent="0" eaLnBrk="1" hangingPunct="1">
              <a:buFont typeface="Wingdings 2" panose="05020102010507070707" pitchFamily="18" charset="2"/>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615F-0555-5E8F-8CAB-FC9C4ADF52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3FEE8E-642D-0C3D-63AF-F858CA0C5B81}"/>
              </a:ext>
            </a:extLst>
          </p:cNvPr>
          <p:cNvSpPr>
            <a:spLocks noGrp="1"/>
          </p:cNvSpPr>
          <p:nvPr>
            <p:ph sz="quarter" idx="1"/>
          </p:nvPr>
        </p:nvSpPr>
        <p:spPr/>
        <p:txBody>
          <a:bodyPr/>
          <a:lstStyle/>
          <a:p>
            <a:endParaRPr lang="en-US"/>
          </a:p>
        </p:txBody>
      </p:sp>
      <p:pic>
        <p:nvPicPr>
          <p:cNvPr id="5" name="Picture 4">
            <a:extLst>
              <a:ext uri="{FF2B5EF4-FFF2-40B4-BE49-F238E27FC236}">
                <a16:creationId xmlns:a16="http://schemas.microsoft.com/office/drawing/2014/main" id="{158218C9-E400-20EC-EFBD-ACF92C45D9EF}"/>
              </a:ext>
            </a:extLst>
          </p:cNvPr>
          <p:cNvPicPr>
            <a:picLocks noChangeAspect="1"/>
          </p:cNvPicPr>
          <p:nvPr/>
        </p:nvPicPr>
        <p:blipFill>
          <a:blip r:embed="rId2"/>
          <a:stretch>
            <a:fillRect/>
          </a:stretch>
        </p:blipFill>
        <p:spPr>
          <a:xfrm>
            <a:off x="0" y="415690"/>
            <a:ext cx="9529497" cy="5683358"/>
          </a:xfrm>
          <a:prstGeom prst="rect">
            <a:avLst/>
          </a:prstGeom>
        </p:spPr>
      </p:pic>
      <p:sp>
        <p:nvSpPr>
          <p:cNvPr id="4" name="Rectangle 3">
            <a:extLst>
              <a:ext uri="{FF2B5EF4-FFF2-40B4-BE49-F238E27FC236}">
                <a16:creationId xmlns:a16="http://schemas.microsoft.com/office/drawing/2014/main" id="{AEA053E9-C190-6D20-3942-5D0113A41F04}"/>
              </a:ext>
            </a:extLst>
          </p:cNvPr>
          <p:cNvSpPr/>
          <p:nvPr/>
        </p:nvSpPr>
        <p:spPr>
          <a:xfrm>
            <a:off x="264160" y="454152"/>
            <a:ext cx="4267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55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solidFill>
                  <a:srgbClr val="7B9899"/>
                </a:solidFill>
              </a:rPr>
              <a:t>Grammar</a:t>
            </a:r>
          </a:p>
        </p:txBody>
      </p:sp>
      <p:sp>
        <p:nvSpPr>
          <p:cNvPr id="29699" name="Rectangle 3"/>
          <p:cNvSpPr>
            <a:spLocks noGrp="1" noChangeArrowheads="1"/>
          </p:cNvSpPr>
          <p:nvPr>
            <p:ph sz="quarter" idx="1"/>
          </p:nvPr>
        </p:nvSpPr>
        <p:spPr>
          <a:xfrm>
            <a:off x="301625" y="1527175"/>
            <a:ext cx="8504238" cy="4572000"/>
          </a:xfrm>
        </p:spPr>
        <p:txBody>
          <a:bodyPr/>
          <a:lstStyle/>
          <a:p>
            <a:pPr eaLnBrk="1" hangingPunct="1"/>
            <a:r>
              <a:rPr lang="en-US" altLang="en-US" dirty="0"/>
              <a:t>The shortest one is correct 50% of the time.</a:t>
            </a:r>
          </a:p>
          <a:p>
            <a:pPr eaLnBrk="1" hangingPunct="1"/>
            <a:r>
              <a:rPr lang="en-US" altLang="en-US" dirty="0"/>
              <a:t>If a question asks about verb tense or transition words (“therefore” vs. “however”), read the whole paragraph, not just the surrounding line.</a:t>
            </a:r>
          </a:p>
          <a:p>
            <a:pPr eaLnBrk="1" hangingPunct="1"/>
            <a:r>
              <a:rPr lang="en-US" altLang="en-US" dirty="0"/>
              <a:t>In a question asking you to choose an answer that does something specific (i.e. “Which of the following additions would provide a concrete example”) worry about satisfying that condition more than which answer choice has the best grammar/style.</a:t>
            </a: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solidFill>
                  <a:srgbClr val="7B9899"/>
                </a:solidFill>
              </a:rPr>
              <a:t>Commas</a:t>
            </a:r>
          </a:p>
        </p:txBody>
      </p:sp>
      <p:sp>
        <p:nvSpPr>
          <p:cNvPr id="29699" name="Rectangle 3"/>
          <p:cNvSpPr>
            <a:spLocks noGrp="1" noChangeArrowheads="1"/>
          </p:cNvSpPr>
          <p:nvPr>
            <p:ph sz="quarter" idx="1"/>
          </p:nvPr>
        </p:nvSpPr>
        <p:spPr>
          <a:xfrm>
            <a:off x="301625" y="1527175"/>
            <a:ext cx="8504238" cy="4572000"/>
          </a:xfrm>
        </p:spPr>
        <p:txBody>
          <a:bodyPr/>
          <a:lstStyle/>
          <a:p>
            <a:pPr eaLnBrk="1" hangingPunct="1"/>
            <a:r>
              <a:rPr lang="en-US" altLang="en-US" dirty="0"/>
              <a:t>Know where to put the commas in the following:</a:t>
            </a:r>
          </a:p>
          <a:p>
            <a:pPr lvl="1" eaLnBrk="1" hangingPunct="1"/>
            <a:r>
              <a:rPr lang="en-US" altLang="en-US" dirty="0"/>
              <a:t>Unlike all the other kids Becky has to wear a retainer.</a:t>
            </a:r>
          </a:p>
          <a:p>
            <a:pPr lvl="1" eaLnBrk="1" hangingPunct="1"/>
            <a:r>
              <a:rPr lang="en-US" altLang="en-US" dirty="0"/>
              <a:t>I have been to Florida North Carolina and Georgia.</a:t>
            </a:r>
          </a:p>
          <a:p>
            <a:pPr lvl="1" eaLnBrk="1" hangingPunct="1"/>
            <a:r>
              <a:rPr lang="en-US" altLang="en-US" dirty="0"/>
              <a:t>Luke of all the Smith children is the tallest.</a:t>
            </a:r>
          </a:p>
          <a:p>
            <a:pPr eaLnBrk="1" hangingPunct="1"/>
            <a:endParaRPr lang="en-US" altLang="en-US" dirty="0"/>
          </a:p>
          <a:p>
            <a:pPr lvl="1" eaLnBrk="1" hangingPunct="1"/>
            <a:endParaRPr lang="en-US" altLang="en-US" dirty="0"/>
          </a:p>
          <a:p>
            <a:pPr lvl="1" eaLnBrk="1" hangingPunct="1"/>
            <a:endParaRPr lang="en-US" altLang="en-US" dirty="0"/>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subTitle" idx="1"/>
          </p:nvPr>
        </p:nvSpPr>
        <p:spPr/>
        <p:txBody>
          <a:bodyPr>
            <a:noAutofit/>
          </a:bodyPr>
          <a:lstStyle/>
          <a:p>
            <a:pPr eaLnBrk="1" fontAlgn="auto" hangingPunct="1">
              <a:spcAft>
                <a:spcPts val="0"/>
              </a:spcAft>
              <a:buFont typeface="Wingdings 2"/>
              <a:buNone/>
              <a:defRPr/>
            </a:pPr>
            <a:r>
              <a:rPr lang="en-US" sz="3600" dirty="0"/>
              <a:t>“The audience of parents, teachers, and students are getting ready to applaud.” </a:t>
            </a:r>
          </a:p>
        </p:txBody>
      </p:sp>
      <p:sp>
        <p:nvSpPr>
          <p:cNvPr id="53250" name="Rectangle 2"/>
          <p:cNvSpPr>
            <a:spLocks noGrp="1" noChangeArrowheads="1"/>
          </p:cNvSpPr>
          <p:nvPr>
            <p:ph type="ctrTitle"/>
          </p:nvPr>
        </p:nvSpPr>
        <p:spPr/>
        <p:txBody>
          <a:bodyPr>
            <a:normAutofit fontScale="90000"/>
          </a:bodyPr>
          <a:lstStyle/>
          <a:p>
            <a:pPr eaLnBrk="1" fontAlgn="auto" hangingPunct="1">
              <a:spcAft>
                <a:spcPts val="0"/>
              </a:spcAft>
              <a:defRPr/>
            </a:pPr>
            <a:br>
              <a:rPr lang="en-US" dirty="0"/>
            </a:br>
            <a:br>
              <a:rPr lang="en-US" dirty="0"/>
            </a:br>
            <a:br>
              <a:rPr lang="en-US" dirty="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subTitle" idx="1"/>
          </p:nvPr>
        </p:nvSpPr>
        <p:spPr>
          <a:xfrm>
            <a:off x="1371600" y="2819400"/>
            <a:ext cx="6400800" cy="3505200"/>
          </a:xfrm>
        </p:spPr>
        <p:txBody>
          <a:bodyPr>
            <a:normAutofit/>
          </a:bodyPr>
          <a:lstStyle/>
          <a:p>
            <a:pPr eaLnBrk="1" fontAlgn="auto" hangingPunct="1">
              <a:spcAft>
                <a:spcPts val="0"/>
              </a:spcAft>
              <a:buFont typeface="Wingdings 2"/>
              <a:buNone/>
              <a:defRPr/>
            </a:pPr>
            <a:br>
              <a:rPr lang="en-US" sz="3600" dirty="0"/>
            </a:br>
            <a:r>
              <a:rPr lang="en-US" sz="3600" dirty="0"/>
              <a:t>“Crossing the street, a car almost hit me.”</a:t>
            </a:r>
            <a:br>
              <a:rPr lang="en-US" sz="3600" dirty="0"/>
            </a:br>
            <a:endParaRPr lang="en-US" sz="3600" dirty="0"/>
          </a:p>
          <a:p>
            <a:pPr eaLnBrk="1" fontAlgn="auto" hangingPunct="1">
              <a:spcAft>
                <a:spcPts val="0"/>
              </a:spcAft>
              <a:buFont typeface="Wingdings 2"/>
              <a:buNone/>
              <a:defRPr/>
            </a:pPr>
            <a:r>
              <a:rPr lang="en-US" dirty="0"/>
              <a:t> </a:t>
            </a:r>
          </a:p>
        </p:txBody>
      </p:sp>
      <p:sp>
        <p:nvSpPr>
          <p:cNvPr id="27651" name="Rectangle 2"/>
          <p:cNvSpPr>
            <a:spLocks noGrp="1" noChangeArrowheads="1"/>
          </p:cNvSpPr>
          <p:nvPr>
            <p:ph type="ctrTitle"/>
          </p:nvPr>
        </p:nvSpPr>
        <p:spPr/>
        <p:txBody>
          <a:bodyPr/>
          <a:lstStyle/>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website&#10;&#10;Description automatically generated">
            <a:extLst>
              <a:ext uri="{FF2B5EF4-FFF2-40B4-BE49-F238E27FC236}">
                <a16:creationId xmlns:a16="http://schemas.microsoft.com/office/drawing/2014/main" id="{1B7E3B6D-4364-AEE8-3CC3-E282B8640C21}"/>
              </a:ext>
            </a:extLst>
          </p:cNvPr>
          <p:cNvPicPr>
            <a:picLocks noChangeAspect="1"/>
          </p:cNvPicPr>
          <p:nvPr/>
        </p:nvPicPr>
        <p:blipFill rotWithShape="1">
          <a:blip r:embed="rId2">
            <a:extLst>
              <a:ext uri="{28A0092B-C50C-407E-A947-70E740481C1C}">
                <a14:useLocalDpi xmlns:a14="http://schemas.microsoft.com/office/drawing/2010/main" val="0"/>
              </a:ext>
            </a:extLst>
          </a:blip>
          <a:srcRect l="26020" t="19022" r="9988" b="24097"/>
          <a:stretch/>
        </p:blipFill>
        <p:spPr>
          <a:xfrm rot="5400000">
            <a:off x="1676365" y="1447800"/>
            <a:ext cx="5943670" cy="3962400"/>
          </a:xfrm>
          <a:prstGeom prst="rect">
            <a:avLst/>
          </a:prstGeom>
        </p:spPr>
      </p:pic>
    </p:spTree>
    <p:extLst>
      <p:ext uri="{BB962C8B-B14F-4D97-AF65-F5344CB8AC3E}">
        <p14:creationId xmlns:p14="http://schemas.microsoft.com/office/powerpoint/2010/main" val="20731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solidFill>
                  <a:srgbClr val="7B9899"/>
                </a:solidFill>
              </a:rPr>
              <a:t>Math</a:t>
            </a:r>
          </a:p>
        </p:txBody>
      </p:sp>
      <p:sp>
        <p:nvSpPr>
          <p:cNvPr id="30723" name="Rectangle 3"/>
          <p:cNvSpPr>
            <a:spLocks noGrp="1" noChangeArrowheads="1"/>
          </p:cNvSpPr>
          <p:nvPr>
            <p:ph sz="quarter" idx="1"/>
          </p:nvPr>
        </p:nvSpPr>
        <p:spPr>
          <a:xfrm>
            <a:off x="301625" y="1527175"/>
            <a:ext cx="8504238" cy="4572000"/>
          </a:xfrm>
        </p:spPr>
        <p:txBody>
          <a:bodyPr/>
          <a:lstStyle/>
          <a:p>
            <a:pPr eaLnBrk="1" hangingPunct="1"/>
            <a:r>
              <a:rPr lang="en-US" altLang="en-US" dirty="0"/>
              <a:t>[ACT only]: This time it’s NOT crucial that you finish the section, as the questions go from easy to hard.</a:t>
            </a:r>
          </a:p>
          <a:p>
            <a:pPr lvl="1" eaLnBrk="1" hangingPunct="1"/>
            <a:r>
              <a:rPr lang="en-US" altLang="en-US" dirty="0"/>
              <a:t>Still put an answer down for everything.</a:t>
            </a:r>
          </a:p>
          <a:p>
            <a:pPr eaLnBrk="1" hangingPunct="1"/>
            <a:r>
              <a:rPr lang="en-US" altLang="en-US" dirty="0"/>
              <a:t>Brush up on:</a:t>
            </a:r>
          </a:p>
          <a:p>
            <a:pPr lvl="1" eaLnBrk="1" hangingPunct="1"/>
            <a:r>
              <a:rPr lang="en-US" altLang="en-US" dirty="0" err="1"/>
              <a:t>SohCahToa</a:t>
            </a:r>
            <a:endParaRPr lang="en-US" altLang="en-US" dirty="0"/>
          </a:p>
          <a:p>
            <a:pPr lvl="1" eaLnBrk="1" hangingPunct="1"/>
            <a:r>
              <a:rPr lang="en-US" altLang="en-US" dirty="0"/>
              <a:t>Lines and slopes (y=</a:t>
            </a:r>
            <a:r>
              <a:rPr lang="en-US" altLang="en-US" dirty="0" err="1"/>
              <a:t>mx+b</a:t>
            </a:r>
            <a:r>
              <a:rPr lang="en-US" altLang="en-US" dirty="0"/>
              <a:t>, rise/run)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solidFill>
                  <a:srgbClr val="7B9899"/>
                </a:solidFill>
              </a:rPr>
              <a:t>3 Keys to Math Success	</a:t>
            </a:r>
          </a:p>
        </p:txBody>
      </p:sp>
      <p:sp>
        <p:nvSpPr>
          <p:cNvPr id="26627" name="Rectangle 3"/>
          <p:cNvSpPr>
            <a:spLocks noGrp="1" noChangeArrowheads="1"/>
          </p:cNvSpPr>
          <p:nvPr>
            <p:ph sz="quarter" idx="1"/>
          </p:nvPr>
        </p:nvSpPr>
        <p:spPr>
          <a:xfrm>
            <a:off x="301625" y="1527175"/>
            <a:ext cx="8504238" cy="4572000"/>
          </a:xfrm>
        </p:spPr>
        <p:txBody>
          <a:bodyPr/>
          <a:lstStyle/>
          <a:p>
            <a:pPr eaLnBrk="1" hangingPunct="1"/>
            <a:r>
              <a:rPr lang="en-US" altLang="en-US" dirty="0"/>
              <a:t>1.	Underline Key Words</a:t>
            </a:r>
          </a:p>
          <a:p>
            <a:pPr eaLnBrk="1" hangingPunct="1"/>
            <a:r>
              <a:rPr lang="en-US" altLang="en-US" dirty="0"/>
              <a:t>2.	Write all Steps</a:t>
            </a:r>
          </a:p>
          <a:p>
            <a:pPr eaLnBrk="1" hangingPunct="1"/>
            <a:r>
              <a:rPr lang="en-US" altLang="en-US" dirty="0"/>
              <a:t>3.	Re-read the Question before Bubbling in the Answer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solidFill>
                  <a:srgbClr val="7B9899"/>
                </a:solidFill>
              </a:rPr>
              <a:t>Plugging in Numbers</a:t>
            </a:r>
          </a:p>
        </p:txBody>
      </p:sp>
      <p:sp>
        <p:nvSpPr>
          <p:cNvPr id="2" name="Content Placeholder 1">
            <a:extLst>
              <a:ext uri="{FF2B5EF4-FFF2-40B4-BE49-F238E27FC236}">
                <a16:creationId xmlns:a16="http://schemas.microsoft.com/office/drawing/2014/main" id="{BF28A802-885C-F140-2FA5-2B06186FD6F1}"/>
              </a:ext>
            </a:extLst>
          </p:cNvPr>
          <p:cNvSpPr>
            <a:spLocks noGrp="1"/>
          </p:cNvSpPr>
          <p:nvPr>
            <p:ph sz="quarter" idx="1"/>
          </p:nvPr>
        </p:nvSpPr>
        <p:spPr/>
        <p:txBody>
          <a:bodyPr/>
          <a:lstStyle/>
          <a:p>
            <a:r>
              <a:rPr lang="en-US" dirty="0"/>
              <a:t>[Do this is there are variables in the answer choices.]</a:t>
            </a:r>
          </a:p>
          <a:p>
            <a:r>
              <a:rPr lang="en-US" dirty="0"/>
              <a:t>1.	Assign a value to the variable. Write it down. (ex. </a:t>
            </a:r>
            <a:r>
              <a:rPr lang="en-US" i="1" dirty="0"/>
              <a:t>X=5</a:t>
            </a:r>
            <a:r>
              <a:rPr lang="en-US" dirty="0"/>
              <a:t>)</a:t>
            </a:r>
          </a:p>
          <a:p>
            <a:r>
              <a:rPr lang="en-US" dirty="0"/>
              <a:t>2.	Work through the problem using your chosen value.</a:t>
            </a:r>
          </a:p>
          <a:p>
            <a:r>
              <a:rPr lang="en-US" dirty="0"/>
              <a:t>3.	Plug the value from Step 1 into the answer choices and see which matches.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9488E-A8C0-AD9D-8D67-3EDBFDE52B4B}"/>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AE466BCA-37F7-93E2-9CC5-449C22A4CE33}"/>
              </a:ext>
            </a:extLst>
          </p:cNvPr>
          <p:cNvSpPr>
            <a:spLocks noGrp="1" noChangeArrowheads="1"/>
          </p:cNvSpPr>
          <p:nvPr>
            <p:ph type="title"/>
          </p:nvPr>
        </p:nvSpPr>
        <p:spPr/>
        <p:txBody>
          <a:bodyPr/>
          <a:lstStyle/>
          <a:p>
            <a:pPr eaLnBrk="1" hangingPunct="1"/>
            <a:r>
              <a:rPr lang="en-US" altLang="en-US">
                <a:solidFill>
                  <a:srgbClr val="7B9899"/>
                </a:solidFill>
              </a:rPr>
              <a:t>Plugging in Numbers</a:t>
            </a:r>
          </a:p>
        </p:txBody>
      </p:sp>
      <p:pic>
        <p:nvPicPr>
          <p:cNvPr id="33795" name="Content Placeholder 1">
            <a:extLst>
              <a:ext uri="{FF2B5EF4-FFF2-40B4-BE49-F238E27FC236}">
                <a16:creationId xmlns:a16="http://schemas.microsoft.com/office/drawing/2014/main" id="{69C7DBF7-3DE7-E253-FB38-E81DD704B142}"/>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87363" y="1527175"/>
            <a:ext cx="8132762" cy="4572000"/>
          </a:xfrm>
        </p:spPr>
      </p:pic>
    </p:spTree>
    <p:extLst>
      <p:ext uri="{BB962C8B-B14F-4D97-AF65-F5344CB8AC3E}">
        <p14:creationId xmlns:p14="http://schemas.microsoft.com/office/powerpoint/2010/main" val="190060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solidFill>
                  <a:srgbClr val="7B9899"/>
                </a:solidFill>
              </a:rPr>
              <a:t>Plugging in Numbers</a:t>
            </a:r>
          </a:p>
        </p:txBody>
      </p:sp>
      <p:pic>
        <p:nvPicPr>
          <p:cNvPr id="34819"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463" y="1447800"/>
            <a:ext cx="8999538" cy="51816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solidFill>
                  <a:srgbClr val="7B9899"/>
                </a:solidFill>
              </a:rPr>
              <a:t>Critical Reading</a:t>
            </a:r>
          </a:p>
        </p:txBody>
      </p:sp>
      <p:sp>
        <p:nvSpPr>
          <p:cNvPr id="21507" name="Rectangle 3"/>
          <p:cNvSpPr>
            <a:spLocks noGrp="1" noChangeArrowheads="1"/>
          </p:cNvSpPr>
          <p:nvPr>
            <p:ph sz="quarter" idx="1"/>
          </p:nvPr>
        </p:nvSpPr>
        <p:spPr>
          <a:xfrm>
            <a:off x="301625" y="1527175"/>
            <a:ext cx="8504238" cy="4572000"/>
          </a:xfrm>
        </p:spPr>
        <p:txBody>
          <a:bodyPr/>
          <a:lstStyle/>
          <a:p>
            <a:pPr eaLnBrk="1" hangingPunct="1"/>
            <a:r>
              <a:rPr lang="en-US" altLang="en-US" dirty="0"/>
              <a:t>Timing is CRUCIAL</a:t>
            </a:r>
          </a:p>
          <a:p>
            <a:pPr eaLnBrk="1" hangingPunct="1"/>
            <a:r>
              <a:rPr lang="en-US" altLang="en-US" dirty="0"/>
              <a:t>ACT: Finish each passage (10 questions) in 8.5 minutes.</a:t>
            </a:r>
          </a:p>
          <a:p>
            <a:pPr eaLnBrk="1" hangingPunct="1"/>
            <a:r>
              <a:rPr lang="en-US" altLang="en-US" dirty="0"/>
              <a:t>To Read or not to Read</a:t>
            </a: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solidFill>
                  <a:srgbClr val="7B9899"/>
                </a:solidFill>
              </a:rPr>
              <a:t>Critical Reading</a:t>
            </a:r>
          </a:p>
        </p:txBody>
      </p:sp>
      <p:sp>
        <p:nvSpPr>
          <p:cNvPr id="21507" name="Rectangle 3"/>
          <p:cNvSpPr>
            <a:spLocks noGrp="1" noChangeArrowheads="1"/>
          </p:cNvSpPr>
          <p:nvPr>
            <p:ph sz="quarter" idx="1"/>
          </p:nvPr>
        </p:nvSpPr>
        <p:spPr>
          <a:xfrm>
            <a:off x="301625" y="1527175"/>
            <a:ext cx="8504238" cy="4572000"/>
          </a:xfrm>
        </p:spPr>
        <p:txBody>
          <a:bodyPr/>
          <a:lstStyle/>
          <a:p>
            <a:r>
              <a:rPr lang="en-US" altLang="en-US" dirty="0"/>
              <a:t>[ACT] If timing is tricky for you, and it probably will be, don’t do the questions in order. Start with:</a:t>
            </a:r>
          </a:p>
          <a:p>
            <a:pPr lvl="1"/>
            <a:r>
              <a:rPr lang="en-US" altLang="en-US" dirty="0"/>
              <a:t>The questions with line numbers (“In lines 15-18, the author most nearly means…”), THEN</a:t>
            </a:r>
          </a:p>
          <a:p>
            <a:pPr lvl="1"/>
            <a:r>
              <a:rPr lang="en-US" altLang="en-US" dirty="0"/>
              <a:t>The questions that mention a specific paragraph (“What is the author’s intent in the third paragraph?”), THEN</a:t>
            </a:r>
          </a:p>
          <a:p>
            <a:pPr lvl="1"/>
            <a:r>
              <a:rPr lang="en-US" altLang="en-US" dirty="0"/>
              <a:t>The questions that give you something specific to search for and read. (“The author’s reason for introducing the Hadron Collider into his argument is to…”), THEN</a:t>
            </a:r>
          </a:p>
          <a:p>
            <a:pPr lvl="1"/>
            <a:r>
              <a:rPr lang="en-US" altLang="en-US" dirty="0"/>
              <a:t>Only lastly will you answer the general questions. (“What is the author’s primary purpose”?)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a:solidFill>
                  <a:srgbClr val="7B9899"/>
                </a:solidFill>
              </a:rPr>
              <a:t>General Critical Reading Rules</a:t>
            </a:r>
          </a:p>
        </p:txBody>
      </p:sp>
      <p:sp>
        <p:nvSpPr>
          <p:cNvPr id="22531" name="Content Placeholder 2"/>
          <p:cNvSpPr>
            <a:spLocks noGrp="1"/>
          </p:cNvSpPr>
          <p:nvPr>
            <p:ph sz="quarter" idx="1"/>
          </p:nvPr>
        </p:nvSpPr>
        <p:spPr>
          <a:xfrm>
            <a:off x="301625" y="1527175"/>
            <a:ext cx="8504238" cy="4572000"/>
          </a:xfrm>
        </p:spPr>
        <p:txBody>
          <a:bodyPr/>
          <a:lstStyle/>
          <a:p>
            <a:pPr eaLnBrk="1" hangingPunct="1"/>
            <a:r>
              <a:rPr lang="en-US" altLang="en-US"/>
              <a:t>1.	Come up with your own answer first</a:t>
            </a:r>
          </a:p>
          <a:p>
            <a:pPr eaLnBrk="1" hangingPunct="1"/>
            <a:r>
              <a:rPr lang="en-US" altLang="en-US"/>
              <a:t>2.	Plot summary, not analysis</a:t>
            </a:r>
          </a:p>
          <a:p>
            <a:pPr eaLnBrk="1" hangingPunct="1"/>
            <a:r>
              <a:rPr lang="en-US" altLang="en-US"/>
              <a:t>3.	4 lines rule</a:t>
            </a:r>
          </a:p>
          <a:p>
            <a:pPr eaLnBrk="1" hangingPunct="1"/>
            <a:r>
              <a:rPr lang="en-US" altLang="en-US"/>
              <a:t>4.	Avoid strong wording / favor the wishy-washy</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solidFill>
                  <a:srgbClr val="7B9899"/>
                </a:solidFill>
              </a:rPr>
              <a:t>For Example</a:t>
            </a:r>
          </a:p>
        </p:txBody>
      </p:sp>
      <p:sp>
        <p:nvSpPr>
          <p:cNvPr id="38915" name="Rectangle 3"/>
          <p:cNvSpPr>
            <a:spLocks noGrp="1" noChangeArrowheads="1"/>
          </p:cNvSpPr>
          <p:nvPr>
            <p:ph sz="quarter" idx="1"/>
          </p:nvPr>
        </p:nvSpPr>
        <p:spPr>
          <a:xfrm>
            <a:off x="301625" y="1527175"/>
            <a:ext cx="8504238" cy="4572000"/>
          </a:xfrm>
        </p:spPr>
        <p:txBody>
          <a:bodyPr/>
          <a:lstStyle/>
          <a:p>
            <a:pPr eaLnBrk="1" hangingPunct="1">
              <a:lnSpc>
                <a:spcPct val="90000"/>
              </a:lnSpc>
            </a:pPr>
            <a:endParaRPr lang="en-US" altLang="en-US" sz="1600" dirty="0"/>
          </a:p>
          <a:p>
            <a:pPr eaLnBrk="1" hangingPunct="1">
              <a:lnSpc>
                <a:spcPct val="90000"/>
              </a:lnSpc>
              <a:buFont typeface="Wingdings" panose="05000000000000000000" pitchFamily="2" charset="2"/>
              <a:buNone/>
            </a:pPr>
            <a:r>
              <a:rPr lang="en-US" altLang="en-US" sz="1600" dirty="0">
                <a:latin typeface="Garamond" panose="02020404030301010803" pitchFamily="18" charset="0"/>
                <a:cs typeface="Times New Roman" panose="02020603050405020304" pitchFamily="18" charset="0"/>
              </a:rPr>
              <a:t>At one time, he had entertained serious doubts about wives being given the right to share equally with their husbands the disposition of property, since “the husband labors hard” while the wife might not be earning money. But his discussions with pioneers of the women’s rights movement convinced him that even though wives were not paid for their domestic labors, their work was as important to the family as that of their husbands.</a:t>
            </a:r>
          </a:p>
          <a:p>
            <a:pPr eaLnBrk="1" hangingPunct="1">
              <a:lnSpc>
                <a:spcPct val="90000"/>
              </a:lnSpc>
              <a:buFont typeface="Wingdings" panose="05000000000000000000" pitchFamily="2" charset="2"/>
              <a:buNone/>
            </a:pPr>
            <a:endParaRPr lang="en-US" altLang="en-US" sz="1600"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b="1" dirty="0">
                <a:latin typeface="Garamond" panose="02020404030301010803" pitchFamily="18" charset="0"/>
                <a:cs typeface="Times New Roman" panose="02020603050405020304" pitchFamily="18" charset="0"/>
              </a:rPr>
              <a:t>Question: 	The discussion of Douglass’ position on property rights for women suggests that Douglass</a:t>
            </a:r>
            <a:endParaRPr lang="en-US" altLang="en-US" sz="1600"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dirty="0">
                <a:latin typeface="Garamond" panose="02020404030301010803" pitchFamily="18" charset="0"/>
                <a:cs typeface="Times New Roman" panose="02020603050405020304" pitchFamily="18" charset="0"/>
              </a:rPr>
              <a:t>A)</a:t>
            </a:r>
            <a:r>
              <a:rPr lang="en-US" altLang="en-US" sz="1600" dirty="0">
                <a:latin typeface="Times New Roman" panose="02020603050405020304" pitchFamily="18" charset="0"/>
                <a:cs typeface="Times New Roman" panose="02020603050405020304" pitchFamily="18" charset="0"/>
              </a:rPr>
              <a:t>           </a:t>
            </a:r>
            <a:r>
              <a:rPr lang="en-US" altLang="en-US" sz="1600" dirty="0">
                <a:latin typeface="Garamond" panose="02020404030301010803" pitchFamily="18" charset="0"/>
                <a:cs typeface="Times New Roman" panose="02020603050405020304" pitchFamily="18" charset="0"/>
              </a:rPr>
              <a:t>was extremely adept at political negotiation</a:t>
            </a:r>
            <a:endParaRPr lang="en-US" altLang="en-US" sz="1600"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dirty="0">
                <a:latin typeface="Garamond" panose="02020404030301010803" pitchFamily="18" charset="0"/>
                <a:cs typeface="Times New Roman" panose="02020603050405020304" pitchFamily="18" charset="0"/>
              </a:rPr>
              <a:t>B)</a:t>
            </a:r>
            <a:r>
              <a:rPr lang="en-US" altLang="en-US" sz="1600" dirty="0">
                <a:latin typeface="Times New Roman" panose="02020603050405020304" pitchFamily="18" charset="0"/>
                <a:cs typeface="Times New Roman" panose="02020603050405020304" pitchFamily="18" charset="0"/>
              </a:rPr>
              <a:t>           </a:t>
            </a:r>
            <a:r>
              <a:rPr lang="en-US" altLang="en-US" sz="1600" dirty="0">
                <a:latin typeface="Garamond" panose="02020404030301010803" pitchFamily="18" charset="0"/>
                <a:cs typeface="Times New Roman" panose="02020603050405020304" pitchFamily="18" charset="0"/>
              </a:rPr>
              <a:t>was flexible enough to change his views</a:t>
            </a:r>
            <a:endParaRPr lang="en-US" altLang="en-US" sz="1600"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dirty="0">
                <a:latin typeface="Garamond" panose="02020404030301010803" pitchFamily="18" charset="0"/>
                <a:cs typeface="Times New Roman" panose="02020603050405020304" pitchFamily="18" charset="0"/>
              </a:rPr>
              <a:t>C)</a:t>
            </a:r>
            <a:r>
              <a:rPr lang="en-US" altLang="en-US" sz="1600" dirty="0">
                <a:latin typeface="Times New Roman" panose="02020603050405020304" pitchFamily="18" charset="0"/>
                <a:cs typeface="Times New Roman" panose="02020603050405020304" pitchFamily="18" charset="0"/>
              </a:rPr>
              <a:t>           </a:t>
            </a:r>
            <a:r>
              <a:rPr lang="en-US" altLang="en-US" sz="1600" dirty="0">
                <a:latin typeface="Garamond" panose="02020404030301010803" pitchFamily="18" charset="0"/>
                <a:cs typeface="Times New Roman" panose="02020603050405020304" pitchFamily="18" charset="0"/>
              </a:rPr>
              <a:t>sided with women’s rights leaders on this issue so that they would support him on 	abolition</a:t>
            </a:r>
            <a:endParaRPr lang="en-US" altLang="en-US" sz="1600"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dirty="0">
                <a:latin typeface="Garamond" panose="02020404030301010803" pitchFamily="18" charset="0"/>
                <a:cs typeface="Times New Roman" panose="02020603050405020304" pitchFamily="18" charset="0"/>
              </a:rPr>
              <a:t>D)</a:t>
            </a:r>
            <a:r>
              <a:rPr lang="en-US" altLang="en-US" sz="1600" dirty="0">
                <a:latin typeface="Times New Roman" panose="02020603050405020304" pitchFamily="18" charset="0"/>
                <a:cs typeface="Times New Roman" panose="02020603050405020304" pitchFamily="18" charset="0"/>
              </a:rPr>
              <a:t>          </a:t>
            </a:r>
            <a:r>
              <a:rPr lang="en-US" altLang="en-US" sz="1600" dirty="0">
                <a:latin typeface="Garamond" panose="02020404030301010803" pitchFamily="18" charset="0"/>
                <a:cs typeface="Times New Roman" panose="02020603050405020304" pitchFamily="18" charset="0"/>
              </a:rPr>
              <a:t>believed that causes should be tackled one at a time</a:t>
            </a:r>
            <a:endParaRPr lang="en-US" altLang="en-US" sz="1600"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dirty="0">
                <a:latin typeface="Garamond" panose="02020404030301010803" pitchFamily="18" charset="0"/>
                <a:cs typeface="Times New Roman" panose="02020603050405020304" pitchFamily="18" charset="0"/>
              </a:rPr>
              <a:t>E)	        believed that state laws could be easily changed</a:t>
            </a:r>
            <a:r>
              <a:rPr lang="en-US" altLang="en-US" sz="1600" dirty="0"/>
              <a:t> </a:t>
            </a:r>
          </a:p>
        </p:txBody>
      </p:sp>
      <p:sp>
        <p:nvSpPr>
          <p:cNvPr id="2" name="Rectangle 1">
            <a:extLst>
              <a:ext uri="{FF2B5EF4-FFF2-40B4-BE49-F238E27FC236}">
                <a16:creationId xmlns:a16="http://schemas.microsoft.com/office/drawing/2014/main" id="{6225155B-24E8-CE60-CE89-87993BF67469}"/>
              </a:ext>
            </a:extLst>
          </p:cNvPr>
          <p:cNvSpPr/>
          <p:nvPr/>
        </p:nvSpPr>
        <p:spPr>
          <a:xfrm>
            <a:off x="914400" y="3733800"/>
            <a:ext cx="7696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solidFill>
                  <a:srgbClr val="7B9899"/>
                </a:solidFill>
              </a:rPr>
              <a:t>For Example</a:t>
            </a:r>
          </a:p>
        </p:txBody>
      </p:sp>
      <p:sp>
        <p:nvSpPr>
          <p:cNvPr id="38915" name="Rectangle 3"/>
          <p:cNvSpPr>
            <a:spLocks noGrp="1" noChangeArrowheads="1"/>
          </p:cNvSpPr>
          <p:nvPr>
            <p:ph sz="quarter" idx="1"/>
          </p:nvPr>
        </p:nvSpPr>
        <p:spPr>
          <a:xfrm>
            <a:off x="301625" y="1527175"/>
            <a:ext cx="8504238" cy="4572000"/>
          </a:xfrm>
        </p:spPr>
        <p:txBody>
          <a:bodyPr/>
          <a:lstStyle/>
          <a:p>
            <a:pPr eaLnBrk="1" hangingPunct="1">
              <a:lnSpc>
                <a:spcPct val="90000"/>
              </a:lnSpc>
            </a:pPr>
            <a:endParaRPr lang="en-US" altLang="en-US" sz="1600"/>
          </a:p>
          <a:p>
            <a:pPr eaLnBrk="1" hangingPunct="1">
              <a:lnSpc>
                <a:spcPct val="90000"/>
              </a:lnSpc>
              <a:buFont typeface="Wingdings" panose="05000000000000000000" pitchFamily="2" charset="2"/>
              <a:buNone/>
            </a:pPr>
            <a:r>
              <a:rPr lang="en-US" altLang="en-US" sz="1600">
                <a:latin typeface="Garamond" panose="02020404030301010803" pitchFamily="18" charset="0"/>
                <a:cs typeface="Times New Roman" panose="02020603050405020304" pitchFamily="18" charset="0"/>
              </a:rPr>
              <a:t>At one time, he had entertained serious doubts about wives being given the right to share equally with their husbands the disposition of property, since “the husband labors hard” while the wife might not be earning money. But his discussions with pioneers of the women’s rights movement convinced him that even though wives were not paid for their domestic labors, their work was as important to the family as that of their husbands.</a:t>
            </a:r>
          </a:p>
          <a:p>
            <a:pPr eaLnBrk="1" hangingPunct="1">
              <a:lnSpc>
                <a:spcPct val="90000"/>
              </a:lnSpc>
              <a:buFont typeface="Wingdings" panose="05000000000000000000" pitchFamily="2" charset="2"/>
              <a:buNone/>
            </a:pPr>
            <a:endParaRPr lang="en-US" altLang="en-US" sz="160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b="1">
                <a:latin typeface="Garamond" panose="02020404030301010803" pitchFamily="18" charset="0"/>
                <a:cs typeface="Times New Roman" panose="02020603050405020304" pitchFamily="18" charset="0"/>
              </a:rPr>
              <a:t>Question: 	The discussion of Douglass’ position on property rights for women suggests that Douglass</a:t>
            </a:r>
            <a:endParaRPr lang="en-US" altLang="en-US" sz="160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a:latin typeface="Garamond" panose="02020404030301010803" pitchFamily="18" charset="0"/>
                <a:cs typeface="Times New Roman" panose="02020603050405020304" pitchFamily="18" charset="0"/>
              </a:rPr>
              <a:t>A)</a:t>
            </a:r>
            <a:r>
              <a:rPr lang="en-US" altLang="en-US" sz="1600">
                <a:latin typeface="Times New Roman" panose="02020603050405020304" pitchFamily="18" charset="0"/>
                <a:cs typeface="Times New Roman" panose="02020603050405020304" pitchFamily="18" charset="0"/>
              </a:rPr>
              <a:t>           </a:t>
            </a:r>
            <a:r>
              <a:rPr lang="en-US" altLang="en-US" sz="1600">
                <a:latin typeface="Garamond" panose="02020404030301010803" pitchFamily="18" charset="0"/>
                <a:cs typeface="Times New Roman" panose="02020603050405020304" pitchFamily="18" charset="0"/>
              </a:rPr>
              <a:t>was extremely adept at political negotiation</a:t>
            </a:r>
            <a:endParaRPr lang="en-US" altLang="en-US" sz="160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a:latin typeface="Garamond" panose="02020404030301010803" pitchFamily="18" charset="0"/>
                <a:cs typeface="Times New Roman" panose="02020603050405020304" pitchFamily="18" charset="0"/>
              </a:rPr>
              <a:t>B)</a:t>
            </a:r>
            <a:r>
              <a:rPr lang="en-US" altLang="en-US" sz="1600">
                <a:latin typeface="Times New Roman" panose="02020603050405020304" pitchFamily="18" charset="0"/>
                <a:cs typeface="Times New Roman" panose="02020603050405020304" pitchFamily="18" charset="0"/>
              </a:rPr>
              <a:t>           </a:t>
            </a:r>
            <a:r>
              <a:rPr lang="en-US" altLang="en-US" sz="1600">
                <a:latin typeface="Garamond" panose="02020404030301010803" pitchFamily="18" charset="0"/>
                <a:cs typeface="Times New Roman" panose="02020603050405020304" pitchFamily="18" charset="0"/>
              </a:rPr>
              <a:t>was flexible enough to change his views</a:t>
            </a:r>
            <a:endParaRPr lang="en-US" altLang="en-US" sz="160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a:latin typeface="Garamond" panose="02020404030301010803" pitchFamily="18" charset="0"/>
                <a:cs typeface="Times New Roman" panose="02020603050405020304" pitchFamily="18" charset="0"/>
              </a:rPr>
              <a:t>C)</a:t>
            </a:r>
            <a:r>
              <a:rPr lang="en-US" altLang="en-US" sz="1600">
                <a:latin typeface="Times New Roman" panose="02020603050405020304" pitchFamily="18" charset="0"/>
                <a:cs typeface="Times New Roman" panose="02020603050405020304" pitchFamily="18" charset="0"/>
              </a:rPr>
              <a:t>           </a:t>
            </a:r>
            <a:r>
              <a:rPr lang="en-US" altLang="en-US" sz="1600">
                <a:latin typeface="Garamond" panose="02020404030301010803" pitchFamily="18" charset="0"/>
                <a:cs typeface="Times New Roman" panose="02020603050405020304" pitchFamily="18" charset="0"/>
              </a:rPr>
              <a:t>sided with women’s rights leaders on this issue so that they would support him on 	abolition</a:t>
            </a:r>
            <a:endParaRPr lang="en-US" altLang="en-US" sz="160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a:latin typeface="Garamond" panose="02020404030301010803" pitchFamily="18" charset="0"/>
                <a:cs typeface="Times New Roman" panose="02020603050405020304" pitchFamily="18" charset="0"/>
              </a:rPr>
              <a:t>D)</a:t>
            </a:r>
            <a:r>
              <a:rPr lang="en-US" altLang="en-US" sz="1600">
                <a:latin typeface="Times New Roman" panose="02020603050405020304" pitchFamily="18" charset="0"/>
                <a:cs typeface="Times New Roman" panose="02020603050405020304" pitchFamily="18" charset="0"/>
              </a:rPr>
              <a:t>          </a:t>
            </a:r>
            <a:r>
              <a:rPr lang="en-US" altLang="en-US" sz="1600">
                <a:latin typeface="Garamond" panose="02020404030301010803" pitchFamily="18" charset="0"/>
                <a:cs typeface="Times New Roman" panose="02020603050405020304" pitchFamily="18" charset="0"/>
              </a:rPr>
              <a:t>believed that causes should be tackled one at a time</a:t>
            </a:r>
            <a:endParaRPr lang="en-US" altLang="en-US" sz="1600">
              <a:cs typeface="Times New Roman" panose="02020603050405020304" pitchFamily="18" charset="0"/>
            </a:endParaRPr>
          </a:p>
          <a:p>
            <a:pPr eaLnBrk="1" hangingPunct="1">
              <a:lnSpc>
                <a:spcPct val="90000"/>
              </a:lnSpc>
              <a:buFont typeface="Wingdings" panose="05000000000000000000" pitchFamily="2" charset="2"/>
              <a:buNone/>
            </a:pPr>
            <a:r>
              <a:rPr lang="en-US" altLang="en-US" sz="1600">
                <a:latin typeface="Garamond" panose="02020404030301010803" pitchFamily="18" charset="0"/>
                <a:cs typeface="Times New Roman" panose="02020603050405020304" pitchFamily="18" charset="0"/>
              </a:rPr>
              <a:t>E)	        believed that state laws could be easily changed</a:t>
            </a:r>
            <a:r>
              <a:rPr lang="en-US" altLang="en-US" sz="1600"/>
              <a:t> </a:t>
            </a:r>
          </a:p>
        </p:txBody>
      </p:sp>
    </p:spTree>
    <p:extLst>
      <p:ext uri="{BB962C8B-B14F-4D97-AF65-F5344CB8AC3E}">
        <p14:creationId xmlns:p14="http://schemas.microsoft.com/office/powerpoint/2010/main" val="197445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
            <a:ext cx="4688433" cy="632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a:solidFill>
                  <a:srgbClr val="7B9899"/>
                </a:solidFill>
              </a:rPr>
              <a:t>Words to Favor</a:t>
            </a:r>
          </a:p>
        </p:txBody>
      </p:sp>
      <p:sp>
        <p:nvSpPr>
          <p:cNvPr id="24579" name="Content Placeholder 2"/>
          <p:cNvSpPr>
            <a:spLocks noGrp="1"/>
          </p:cNvSpPr>
          <p:nvPr>
            <p:ph sz="quarter" idx="1"/>
          </p:nvPr>
        </p:nvSpPr>
        <p:spPr>
          <a:xfrm>
            <a:off x="301625" y="1527175"/>
            <a:ext cx="8504238" cy="4572000"/>
          </a:xfrm>
        </p:spPr>
        <p:txBody>
          <a:bodyPr/>
          <a:lstStyle/>
          <a:p>
            <a:pPr eaLnBrk="1" hangingPunct="1"/>
            <a:r>
              <a:rPr lang="en-US" altLang="en-US"/>
              <a:t>Suggest</a:t>
            </a:r>
          </a:p>
          <a:p>
            <a:pPr eaLnBrk="1" hangingPunct="1"/>
            <a:r>
              <a:rPr lang="en-US" altLang="en-US"/>
              <a:t>Particular </a:t>
            </a:r>
          </a:p>
          <a:p>
            <a:pPr eaLnBrk="1" hangingPunct="1"/>
            <a:r>
              <a:rPr lang="en-US" altLang="en-US"/>
              <a:t>Certain</a:t>
            </a:r>
          </a:p>
          <a:p>
            <a:pPr eaLnBrk="1" hangingPunct="1"/>
            <a:r>
              <a:rPr lang="en-US" altLang="en-US"/>
              <a:t>Might</a:t>
            </a:r>
          </a:p>
          <a:p>
            <a:pPr eaLnBrk="1" hangingPunct="1"/>
            <a:r>
              <a:rPr lang="en-US" altLang="en-US"/>
              <a:t>Could</a:t>
            </a:r>
          </a:p>
          <a:p>
            <a:pPr eaLnBrk="1" hangingPunct="1"/>
            <a:r>
              <a:rPr lang="en-US" altLang="en-US"/>
              <a:t>Possibly</a:t>
            </a:r>
          </a:p>
          <a:p>
            <a:pPr eaLnBrk="1" hangingPunct="1"/>
            <a:r>
              <a:rPr lang="en-US" altLang="en-US"/>
              <a:t>Seems</a:t>
            </a:r>
          </a:p>
          <a:p>
            <a:pPr eaLnBrk="1" hangingPunct="1"/>
            <a:r>
              <a:rPr lang="en-US" altLang="en-US"/>
              <a:t>Apparently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a:solidFill>
                  <a:srgbClr val="7B9899"/>
                </a:solidFill>
              </a:rPr>
              <a:t>Words to Avoid</a:t>
            </a:r>
          </a:p>
        </p:txBody>
      </p:sp>
      <p:sp>
        <p:nvSpPr>
          <p:cNvPr id="25603" name="Content Placeholder 2"/>
          <p:cNvSpPr>
            <a:spLocks noGrp="1"/>
          </p:cNvSpPr>
          <p:nvPr>
            <p:ph sz="quarter" idx="1"/>
          </p:nvPr>
        </p:nvSpPr>
        <p:spPr>
          <a:xfrm>
            <a:off x="301625" y="1527175"/>
            <a:ext cx="8504238" cy="4572000"/>
          </a:xfrm>
        </p:spPr>
        <p:txBody>
          <a:bodyPr/>
          <a:lstStyle/>
          <a:p>
            <a:pPr eaLnBrk="1" hangingPunct="1"/>
            <a:r>
              <a:rPr lang="en-US" altLang="en-US"/>
              <a:t>Never</a:t>
            </a:r>
          </a:p>
          <a:p>
            <a:pPr eaLnBrk="1" hangingPunct="1"/>
            <a:r>
              <a:rPr lang="en-US" altLang="en-US"/>
              <a:t>Always</a:t>
            </a:r>
          </a:p>
          <a:p>
            <a:pPr eaLnBrk="1" hangingPunct="1"/>
            <a:r>
              <a:rPr lang="en-US" altLang="en-US"/>
              <a:t>Must</a:t>
            </a:r>
          </a:p>
          <a:p>
            <a:pPr eaLnBrk="1" hangingPunct="1"/>
            <a:r>
              <a:rPr lang="en-US" altLang="en-US"/>
              <a:t>Only</a:t>
            </a:r>
          </a:p>
          <a:p>
            <a:pPr eaLnBrk="1" hangingPunct="1"/>
            <a:r>
              <a:rPr lang="en-US" altLang="en-US"/>
              <a:t>Strictly</a:t>
            </a:r>
          </a:p>
          <a:p>
            <a:pPr eaLnBrk="1" hangingPunct="1"/>
            <a:r>
              <a:rPr lang="en-US" altLang="en-US"/>
              <a:t>Also:</a:t>
            </a:r>
          </a:p>
          <a:p>
            <a:pPr lvl="1" eaLnBrk="1" hangingPunct="1"/>
            <a:r>
              <a:rPr lang="en-US" altLang="en-US"/>
              <a:t>Two-word combinations that intensify each other</a:t>
            </a:r>
          </a:p>
          <a:p>
            <a:pPr lvl="2" eaLnBrk="1" hangingPunct="1"/>
            <a:r>
              <a:rPr lang="en-US" altLang="en-US"/>
              <a:t>(“harshly condemning” “genially tolerant”)</a:t>
            </a:r>
          </a:p>
          <a:p>
            <a:pPr lvl="1" eaLnBrk="1" hangingPunct="1"/>
            <a:r>
              <a:rPr lang="en-US" altLang="en-US"/>
              <a:t>Critiques of authors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dirty="0">
                <a:solidFill>
                  <a:srgbClr val="7B9899"/>
                </a:solidFill>
              </a:rPr>
              <a:t>(ACT only): Science</a:t>
            </a:r>
          </a:p>
        </p:txBody>
      </p:sp>
      <p:sp>
        <p:nvSpPr>
          <p:cNvPr id="25603" name="Content Placeholder 2"/>
          <p:cNvSpPr>
            <a:spLocks noGrp="1"/>
          </p:cNvSpPr>
          <p:nvPr>
            <p:ph sz="quarter" idx="1"/>
          </p:nvPr>
        </p:nvSpPr>
        <p:spPr>
          <a:xfrm>
            <a:off x="301625" y="1527175"/>
            <a:ext cx="8504238" cy="4572000"/>
          </a:xfrm>
        </p:spPr>
        <p:txBody>
          <a:bodyPr/>
          <a:lstStyle/>
          <a:p>
            <a:pPr eaLnBrk="1" hangingPunct="1"/>
            <a:r>
              <a:rPr lang="en-US" altLang="en-US" dirty="0"/>
              <a:t>35 minutes for 7 passages. 5 minutes each.</a:t>
            </a:r>
          </a:p>
          <a:p>
            <a:pPr lvl="1" eaLnBrk="1" hangingPunct="1"/>
            <a:r>
              <a:rPr lang="en-US" altLang="en-US" dirty="0"/>
              <a:t>Timing if CRUCIAL</a:t>
            </a:r>
          </a:p>
          <a:p>
            <a:pPr eaLnBrk="1" hangingPunct="1"/>
            <a:r>
              <a:rPr lang="en-US" altLang="en-US" dirty="0"/>
              <a:t>To read or not to read</a:t>
            </a:r>
          </a:p>
          <a:p>
            <a:pPr eaLnBrk="1" hangingPunct="1"/>
            <a:r>
              <a:rPr lang="en-US" altLang="en-US" dirty="0"/>
              <a:t>Last question of each passage requires one more step of reasoning.</a:t>
            </a:r>
          </a:p>
          <a:p>
            <a:pPr eaLnBrk="1" hangingPunct="1"/>
            <a:r>
              <a:rPr lang="en-US" altLang="en-US" dirty="0"/>
              <a:t>Consider saving “Scientist 1 vs Scientist 2” passage to the 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solidFill>
                  <a:srgbClr val="7B9899"/>
                </a:solidFill>
              </a:rPr>
              <a:t>SAT Subject Tests: RIP</a:t>
            </a:r>
          </a:p>
        </p:txBody>
      </p:sp>
      <p:sp>
        <p:nvSpPr>
          <p:cNvPr id="34819" name="Rectangle 3"/>
          <p:cNvSpPr>
            <a:spLocks noGrp="1" noChangeArrowheads="1"/>
          </p:cNvSpPr>
          <p:nvPr>
            <p:ph sz="quarter" idx="1"/>
          </p:nvPr>
        </p:nvSpPr>
        <p:spPr>
          <a:xfrm>
            <a:off x="301625" y="1527175"/>
            <a:ext cx="8504238" cy="4572000"/>
          </a:xfrm>
        </p:spPr>
        <p:txBody>
          <a:bodyPr/>
          <a:lstStyle/>
          <a:p>
            <a:pPr eaLnBrk="1" hangingPunct="1"/>
            <a:r>
              <a:rPr lang="en-US" altLang="en-US"/>
              <a:t>Math</a:t>
            </a:r>
          </a:p>
          <a:p>
            <a:pPr eaLnBrk="1" hangingPunct="1"/>
            <a:r>
              <a:rPr lang="en-US" altLang="en-US"/>
              <a:t>Literature</a:t>
            </a:r>
          </a:p>
          <a:p>
            <a:pPr eaLnBrk="1" hangingPunct="1"/>
            <a:r>
              <a:rPr lang="en-US" altLang="en-US"/>
              <a:t>Foreign Language</a:t>
            </a:r>
          </a:p>
          <a:p>
            <a:pPr eaLnBrk="1" hangingPunct="1"/>
            <a:r>
              <a:rPr lang="en-US" altLang="en-US"/>
              <a:t>Science</a:t>
            </a:r>
          </a:p>
          <a:p>
            <a:pPr eaLnBrk="1" hangingPunct="1"/>
            <a:r>
              <a:rPr lang="en-US" altLang="en-US"/>
              <a:t>History</a:t>
            </a:r>
          </a:p>
        </p:txBody>
      </p:sp>
      <p:pic>
        <p:nvPicPr>
          <p:cNvPr id="3" name="Graphic 2" descr="Gravestone outline">
            <a:extLst>
              <a:ext uri="{FF2B5EF4-FFF2-40B4-BE49-F238E27FC236}">
                <a16:creationId xmlns:a16="http://schemas.microsoft.com/office/drawing/2014/main" id="{EC5112E0-C76E-1D24-5B16-5B21AA0C32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1295400"/>
            <a:ext cx="4572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a:solidFill>
                  <a:srgbClr val="7B9899"/>
                </a:solidFill>
              </a:rPr>
              <a:t>Essay</a:t>
            </a:r>
          </a:p>
        </p:txBody>
      </p:sp>
      <p:sp>
        <p:nvSpPr>
          <p:cNvPr id="35843" name="Rectangle 3"/>
          <p:cNvSpPr>
            <a:spLocks noGrp="1" noChangeArrowheads="1"/>
          </p:cNvSpPr>
          <p:nvPr>
            <p:ph sz="quarter" idx="1"/>
          </p:nvPr>
        </p:nvSpPr>
        <p:spPr>
          <a:xfrm>
            <a:off x="301625" y="1527175"/>
            <a:ext cx="8504238" cy="4572000"/>
          </a:xfrm>
        </p:spPr>
        <p:txBody>
          <a:bodyPr/>
          <a:lstStyle/>
          <a:p>
            <a:pPr eaLnBrk="1" hangingPunct="1"/>
            <a:r>
              <a:rPr lang="en-US" altLang="en-US" dirty="0"/>
              <a:t>40 minutes of speed writing. Signifiers, not content.</a:t>
            </a:r>
          </a:p>
          <a:p>
            <a:pPr lvl="2" eaLnBrk="1" hangingPunct="1"/>
            <a:r>
              <a:rPr lang="en-US" altLang="en-US" dirty="0"/>
              <a:t>Length</a:t>
            </a:r>
          </a:p>
          <a:p>
            <a:pPr lvl="2" eaLnBrk="1" hangingPunct="1"/>
            <a:r>
              <a:rPr lang="en-US" altLang="en-US" dirty="0"/>
              <a:t>Punctuation</a:t>
            </a:r>
          </a:p>
          <a:p>
            <a:pPr lvl="2" eaLnBrk="1" hangingPunct="1"/>
            <a:r>
              <a:rPr lang="en-US" altLang="en-US" dirty="0"/>
              <a:t>Structure</a:t>
            </a:r>
          </a:p>
          <a:p>
            <a:pPr lvl="1" eaLnBrk="1" hangingPunct="1"/>
            <a:endParaRPr lang="en-US" altLang="en-US" dirty="0"/>
          </a:p>
          <a:p>
            <a:pPr lvl="1" eaLnBrk="1" hangingPunct="1"/>
            <a:endParaRPr lang="en-US" altLang="en-US" dirty="0"/>
          </a:p>
        </p:txBody>
      </p:sp>
      <p:pic>
        <p:nvPicPr>
          <p:cNvPr id="2" name="Graphic 1" descr="Gravestone outline">
            <a:extLst>
              <a:ext uri="{FF2B5EF4-FFF2-40B4-BE49-F238E27FC236}">
                <a16:creationId xmlns:a16="http://schemas.microsoft.com/office/drawing/2014/main" id="{2A841EF5-93C3-A6CD-9F4E-3BE85F5681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1143000"/>
            <a:ext cx="4724400" cy="472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a:solidFill>
                  <a:srgbClr val="7B9899"/>
                </a:solidFill>
              </a:rPr>
              <a:t>Essay</a:t>
            </a:r>
          </a:p>
        </p:txBody>
      </p:sp>
      <p:sp>
        <p:nvSpPr>
          <p:cNvPr id="35843" name="Rectangle 3"/>
          <p:cNvSpPr>
            <a:spLocks noGrp="1" noChangeArrowheads="1"/>
          </p:cNvSpPr>
          <p:nvPr>
            <p:ph sz="quarter" idx="1"/>
          </p:nvPr>
        </p:nvSpPr>
        <p:spPr>
          <a:xfrm>
            <a:off x="301625" y="1527175"/>
            <a:ext cx="8504238" cy="4572000"/>
          </a:xfrm>
        </p:spPr>
        <p:txBody>
          <a:bodyPr/>
          <a:lstStyle/>
          <a:p>
            <a:pPr eaLnBrk="1" hangingPunct="1"/>
            <a:r>
              <a:rPr lang="en-US" altLang="en-US" dirty="0"/>
              <a:t>Consider for the ACT essay:</a:t>
            </a:r>
          </a:p>
          <a:p>
            <a:pPr lvl="1" eaLnBrk="1" hangingPunct="1"/>
            <a:r>
              <a:rPr lang="en-US" altLang="en-US" dirty="0"/>
              <a:t>ACT paragraphs:</a:t>
            </a:r>
          </a:p>
          <a:p>
            <a:pPr lvl="2" eaLnBrk="1" hangingPunct="1"/>
            <a:r>
              <a:rPr lang="en-US" altLang="en-US" dirty="0"/>
              <a:t>Intro</a:t>
            </a:r>
          </a:p>
          <a:p>
            <a:pPr lvl="3" eaLnBrk="1" hangingPunct="1"/>
            <a:r>
              <a:rPr lang="en-US" altLang="en-US" dirty="0"/>
              <a:t>Flatter the premise in the intro.</a:t>
            </a:r>
          </a:p>
          <a:p>
            <a:pPr lvl="2" eaLnBrk="1" hangingPunct="1"/>
            <a:r>
              <a:rPr lang="en-US" altLang="en-US" dirty="0"/>
              <a:t>Thesis</a:t>
            </a:r>
          </a:p>
          <a:p>
            <a:pPr lvl="2" eaLnBrk="1" hangingPunct="1"/>
            <a:r>
              <a:rPr lang="en-US" altLang="en-US" dirty="0"/>
              <a:t>Antithesis</a:t>
            </a:r>
          </a:p>
          <a:p>
            <a:pPr lvl="3" eaLnBrk="1" hangingPunct="1"/>
            <a:r>
              <a:rPr lang="en-US" altLang="en-US" dirty="0"/>
              <a:t>“Some might argue, however, that…”</a:t>
            </a:r>
          </a:p>
          <a:p>
            <a:pPr lvl="2" eaLnBrk="1" hangingPunct="1"/>
            <a:r>
              <a:rPr lang="en-US" altLang="en-US" dirty="0"/>
              <a:t>Synthesis</a:t>
            </a:r>
          </a:p>
          <a:p>
            <a:pPr lvl="2" eaLnBrk="1" hangingPunct="1"/>
            <a:r>
              <a:rPr lang="en-US" altLang="en-US" dirty="0"/>
              <a:t>Conclusion</a:t>
            </a:r>
          </a:p>
          <a:p>
            <a:pPr lvl="1" eaLnBrk="1" hangingPunct="1"/>
            <a:endParaRPr lang="en-US" altLang="en-US" dirty="0"/>
          </a:p>
          <a:p>
            <a:pPr lvl="1" eaLnBrk="1" hangingPunct="1"/>
            <a:endParaRPr lang="en-US" altLang="en-US" dirty="0"/>
          </a:p>
        </p:txBody>
      </p:sp>
      <p:pic>
        <p:nvPicPr>
          <p:cNvPr id="2" name="Graphic 1" descr="Gravestone outline">
            <a:extLst>
              <a:ext uri="{FF2B5EF4-FFF2-40B4-BE49-F238E27FC236}">
                <a16:creationId xmlns:a16="http://schemas.microsoft.com/office/drawing/2014/main" id="{628FA011-2DC8-FBBB-644A-E8F2BCCA30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1295400"/>
            <a:ext cx="4572000" cy="4572000"/>
          </a:xfrm>
          <a:prstGeom prst="rect">
            <a:avLst/>
          </a:prstGeom>
        </p:spPr>
      </p:pic>
    </p:spTree>
    <p:extLst>
      <p:ext uri="{BB962C8B-B14F-4D97-AF65-F5344CB8AC3E}">
        <p14:creationId xmlns:p14="http://schemas.microsoft.com/office/powerpoint/2010/main" val="155794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of Practice Materials</a:t>
            </a:r>
          </a:p>
        </p:txBody>
      </p:sp>
      <p:sp>
        <p:nvSpPr>
          <p:cNvPr id="3" name="Content Placeholder 2"/>
          <p:cNvSpPr>
            <a:spLocks noGrp="1"/>
          </p:cNvSpPr>
          <p:nvPr>
            <p:ph sz="quarter" idx="1"/>
          </p:nvPr>
        </p:nvSpPr>
        <p:spPr/>
        <p:txBody>
          <a:bodyPr/>
          <a:lstStyle/>
          <a:p>
            <a:r>
              <a:rPr lang="en-US" sz="3600" u="sng" dirty="0">
                <a:hlinkClick r:id="rId2"/>
              </a:rPr>
              <a:t>http://www.eliotschrefer.com/sat-act-materials</a:t>
            </a:r>
            <a:endParaRPr lang="en-US" sz="3600" u="sng" dirty="0"/>
          </a:p>
          <a:p>
            <a:r>
              <a:rPr lang="en-US" dirty="0"/>
              <a:t>Includes: </a:t>
            </a:r>
          </a:p>
          <a:p>
            <a:pPr lvl="1"/>
            <a:r>
              <a:rPr lang="en-US" dirty="0"/>
              <a:t>A </a:t>
            </a:r>
            <a:r>
              <a:rPr lang="en-US" dirty="0" err="1"/>
              <a:t>tipsheet</a:t>
            </a:r>
            <a:r>
              <a:rPr lang="en-US" dirty="0"/>
              <a:t> with general strategies summary (geared toward ACT)</a:t>
            </a:r>
          </a:p>
          <a:p>
            <a:pPr lvl="1"/>
            <a:r>
              <a:rPr lang="en-US" dirty="0"/>
              <a:t>this </a:t>
            </a:r>
            <a:r>
              <a:rPr lang="en-US" dirty="0" err="1"/>
              <a:t>powerpoint</a:t>
            </a:r>
            <a:r>
              <a:rPr lang="en-US" dirty="0"/>
              <a:t> from today’s session</a:t>
            </a:r>
          </a:p>
          <a:p>
            <a:pPr lvl="1"/>
            <a:r>
              <a:rPr lang="en-US" dirty="0"/>
              <a:t>4 practice ACTs in pdf form</a:t>
            </a:r>
          </a:p>
          <a:p>
            <a:pPr lvl="1"/>
            <a:r>
              <a:rPr lang="en-US" dirty="0"/>
              <a:t>4 practice SATs in pdf form (go to Bluebook and </a:t>
            </a:r>
            <a:r>
              <a:rPr lang="en-US"/>
              <a:t>Khan Academy for digital prep)</a:t>
            </a:r>
            <a:endParaRPr lang="en-US" dirty="0"/>
          </a:p>
        </p:txBody>
      </p:sp>
    </p:spTree>
    <p:extLst>
      <p:ext uri="{BB962C8B-B14F-4D97-AF65-F5344CB8AC3E}">
        <p14:creationId xmlns:p14="http://schemas.microsoft.com/office/powerpoint/2010/main" val="145691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solidFill>
                  <a:srgbClr val="7B9899"/>
                </a:solidFill>
              </a:rPr>
              <a:t>“I Stand for Nothing”</a:t>
            </a:r>
          </a:p>
        </p:txBody>
      </p:sp>
      <p:sp>
        <p:nvSpPr>
          <p:cNvPr id="15363" name="Rectangle 3"/>
          <p:cNvSpPr>
            <a:spLocks noGrp="1" noChangeArrowheads="1"/>
          </p:cNvSpPr>
          <p:nvPr>
            <p:ph sz="quarter" idx="1"/>
          </p:nvPr>
        </p:nvSpPr>
        <p:spPr>
          <a:xfrm>
            <a:off x="301625" y="1527175"/>
            <a:ext cx="8504238" cy="4572000"/>
          </a:xfrm>
        </p:spPr>
        <p:txBody>
          <a:bodyPr/>
          <a:lstStyle/>
          <a:p>
            <a:pPr eaLnBrk="1" hangingPunct="1"/>
            <a:r>
              <a:rPr lang="en-US" altLang="en-US" dirty="0"/>
              <a:t>1901: Scholastic Achievement Test</a:t>
            </a:r>
          </a:p>
          <a:p>
            <a:pPr eaLnBrk="1" hangingPunct="1"/>
            <a:r>
              <a:rPr lang="en-US" altLang="en-US" dirty="0"/>
              <a:t>1941: Scholastic Aptitude Test</a:t>
            </a:r>
          </a:p>
          <a:p>
            <a:pPr eaLnBrk="1" hangingPunct="1"/>
            <a:r>
              <a:rPr lang="en-US" altLang="en-US" dirty="0"/>
              <a:t>1990: Scholastic Assessment Test</a:t>
            </a:r>
          </a:p>
          <a:p>
            <a:pPr eaLnBrk="1" hangingPunct="1"/>
            <a:r>
              <a:rPr lang="en-US" altLang="en-US" dirty="0"/>
              <a:t>1994: S    A    T</a:t>
            </a:r>
          </a:p>
          <a:p>
            <a:pPr eaLnBrk="1" hangingPunct="1"/>
            <a:endParaRPr lang="en-US" altLang="en-US" dirty="0"/>
          </a:p>
        </p:txBody>
      </p:sp>
    </p:spTree>
    <p:extLst>
      <p:ext uri="{BB962C8B-B14F-4D97-AF65-F5344CB8AC3E}">
        <p14:creationId xmlns:p14="http://schemas.microsoft.com/office/powerpoint/2010/main" val="3689757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a:solidFill>
                  <a:srgbClr val="7B9899"/>
                </a:solidFill>
              </a:rPr>
              <a:t>ACT Logistics</a:t>
            </a:r>
          </a:p>
        </p:txBody>
      </p:sp>
      <p:sp>
        <p:nvSpPr>
          <p:cNvPr id="14339" name="Rectangle 3"/>
          <p:cNvSpPr>
            <a:spLocks noGrp="1" noChangeArrowheads="1"/>
          </p:cNvSpPr>
          <p:nvPr>
            <p:ph sz="quarter" idx="1"/>
          </p:nvPr>
        </p:nvSpPr>
        <p:spPr>
          <a:xfrm>
            <a:off x="301625" y="1527175"/>
            <a:ext cx="8504238" cy="4572000"/>
          </a:xfrm>
        </p:spPr>
        <p:txBody>
          <a:bodyPr/>
          <a:lstStyle/>
          <a:p>
            <a:pPr eaLnBrk="1" hangingPunct="1">
              <a:defRPr/>
            </a:pPr>
            <a:r>
              <a:rPr lang="en-US" altLang="en-US" dirty="0"/>
              <a:t>Established in 1959 to compete with the SAT</a:t>
            </a:r>
          </a:p>
          <a:p>
            <a:pPr eaLnBrk="1" hangingPunct="1">
              <a:defRPr/>
            </a:pPr>
            <a:r>
              <a:rPr lang="en-US" altLang="en-US" dirty="0"/>
              <a:t>Close to same number of test takers (1.4 million a year, compared to SAT’s 1.7 million)</a:t>
            </a:r>
          </a:p>
          <a:p>
            <a:pPr marL="0" indent="0" eaLnBrk="1" hangingPunct="1">
              <a:buFont typeface="Wingdings 2" panose="05020102010507070707" pitchFamily="18" charset="2"/>
              <a:buNone/>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solidFill>
                  <a:srgbClr val="7B9899"/>
                </a:solidFill>
              </a:rPr>
              <a:t>Major Differences--Now Minor Differences</a:t>
            </a:r>
          </a:p>
        </p:txBody>
      </p:sp>
      <p:sp>
        <p:nvSpPr>
          <p:cNvPr id="14339" name="Rectangle 3"/>
          <p:cNvSpPr>
            <a:spLocks noGrp="1" noChangeArrowheads="1"/>
          </p:cNvSpPr>
          <p:nvPr>
            <p:ph sz="quarter" idx="1"/>
          </p:nvPr>
        </p:nvSpPr>
        <p:spPr>
          <a:xfrm>
            <a:off x="301625" y="1527175"/>
            <a:ext cx="8504238" cy="4572000"/>
          </a:xfrm>
        </p:spPr>
        <p:txBody>
          <a:bodyPr/>
          <a:lstStyle/>
          <a:p>
            <a:pPr eaLnBrk="1" hangingPunct="1"/>
            <a:r>
              <a:rPr lang="en-US" altLang="en-US" dirty="0"/>
              <a:t>Type of student who takes it.</a:t>
            </a:r>
          </a:p>
          <a:p>
            <a:pPr eaLnBrk="1" hangingPunct="1"/>
            <a:r>
              <a:rPr lang="en-US" altLang="en-US" dirty="0"/>
              <a:t>Timing versus reasoning.</a:t>
            </a:r>
          </a:p>
          <a:p>
            <a:pPr eaLnBrk="1" hangingPunct="1"/>
            <a:r>
              <a:rPr lang="en-US" altLang="en-US" dirty="0"/>
              <a:t>No significant regional differences any longer.</a:t>
            </a:r>
          </a:p>
          <a:p>
            <a:pPr eaLnBrk="1" hangingPunct="1"/>
            <a:endParaRPr lang="en-US" altLang="en-US" dirty="0"/>
          </a:p>
          <a:p>
            <a:pPr eaLnBrk="1" hangingPunct="1"/>
            <a:endParaRPr lang="en-US" altLang="en-US" dirty="0"/>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solidFill>
                  <a:srgbClr val="7B9899"/>
                </a:solidFill>
              </a:rPr>
              <a:t>What the ACT is made of</a:t>
            </a:r>
          </a:p>
        </p:txBody>
      </p:sp>
      <p:sp>
        <p:nvSpPr>
          <p:cNvPr id="15363" name="Rectangle 3"/>
          <p:cNvSpPr>
            <a:spLocks noGrp="1" noChangeArrowheads="1"/>
          </p:cNvSpPr>
          <p:nvPr>
            <p:ph sz="quarter" idx="1"/>
          </p:nvPr>
        </p:nvSpPr>
        <p:spPr>
          <a:xfrm>
            <a:off x="301625" y="1527175"/>
            <a:ext cx="8504238" cy="4572000"/>
          </a:xfrm>
        </p:spPr>
        <p:txBody>
          <a:bodyPr/>
          <a:lstStyle/>
          <a:p>
            <a:pPr eaLnBrk="1" hangingPunct="1">
              <a:defRPr/>
            </a:pPr>
            <a:r>
              <a:rPr lang="en-US" altLang="en-US" dirty="0"/>
              <a:t>English: 1-36 score</a:t>
            </a:r>
          </a:p>
          <a:p>
            <a:pPr lvl="1" eaLnBrk="1" hangingPunct="1">
              <a:defRPr/>
            </a:pPr>
            <a:r>
              <a:rPr lang="en-US" altLang="en-US" dirty="0"/>
              <a:t>45 minutes, 75 questions (divided into 5 passages).</a:t>
            </a:r>
          </a:p>
          <a:p>
            <a:pPr eaLnBrk="1" hangingPunct="1">
              <a:defRPr/>
            </a:pPr>
            <a:r>
              <a:rPr lang="en-US" altLang="en-US" dirty="0"/>
              <a:t>Math: 1-36 score</a:t>
            </a:r>
          </a:p>
          <a:p>
            <a:pPr lvl="1" eaLnBrk="1" hangingPunct="1">
              <a:defRPr/>
            </a:pPr>
            <a:r>
              <a:rPr lang="en-US" altLang="en-US" dirty="0"/>
              <a:t>60 minutes, 60 questions.</a:t>
            </a:r>
          </a:p>
          <a:p>
            <a:pPr eaLnBrk="1" hangingPunct="1">
              <a:defRPr/>
            </a:pPr>
            <a:r>
              <a:rPr lang="en-US" altLang="en-US" dirty="0"/>
              <a:t>Reading: 1-36 score</a:t>
            </a:r>
          </a:p>
          <a:p>
            <a:pPr lvl="1" eaLnBrk="1" hangingPunct="1">
              <a:defRPr/>
            </a:pPr>
            <a:r>
              <a:rPr lang="en-US" altLang="en-US" dirty="0"/>
              <a:t>35 minutes, 40 questions (divided into 4 passages).</a:t>
            </a:r>
          </a:p>
          <a:p>
            <a:pPr eaLnBrk="1" hangingPunct="1">
              <a:defRPr/>
            </a:pPr>
            <a:r>
              <a:rPr lang="en-US" altLang="en-US" dirty="0"/>
              <a:t>Science: 1-36 score</a:t>
            </a:r>
          </a:p>
          <a:p>
            <a:pPr lvl="1" eaLnBrk="1" hangingPunct="1">
              <a:defRPr/>
            </a:pPr>
            <a:r>
              <a:rPr lang="en-US" altLang="en-US" dirty="0"/>
              <a:t>35 minutes, 40 questions (divided into 7 passages).</a:t>
            </a:r>
          </a:p>
          <a:p>
            <a:pPr eaLnBrk="1" hangingPunct="1">
              <a:defRPr/>
            </a:pPr>
            <a:r>
              <a:rPr lang="en-US" altLang="en-US" sz="2400" dirty="0"/>
              <a:t>(Overall score is average of 4 sub-sections, rounded up, with an average around 19-20)</a:t>
            </a:r>
          </a:p>
          <a:p>
            <a:pPr marL="274638" lvl="1" indent="0" eaLnBrk="1" hangingPunct="1">
              <a:buFont typeface="Wingdings" panose="05000000000000000000" pitchFamily="2" charset="2"/>
              <a:buNone/>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76334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solidFill>
                  <a:srgbClr val="7B9899"/>
                </a:solidFill>
              </a:rPr>
              <a:t>What the SAT is made of</a:t>
            </a:r>
          </a:p>
        </p:txBody>
      </p:sp>
      <p:sp>
        <p:nvSpPr>
          <p:cNvPr id="15363" name="Rectangle 3"/>
          <p:cNvSpPr>
            <a:spLocks noGrp="1" noChangeArrowheads="1"/>
          </p:cNvSpPr>
          <p:nvPr>
            <p:ph sz="quarter" idx="1"/>
          </p:nvPr>
        </p:nvSpPr>
        <p:spPr>
          <a:xfrm>
            <a:off x="301625" y="1527175"/>
            <a:ext cx="8504238" cy="4572000"/>
          </a:xfrm>
        </p:spPr>
        <p:txBody>
          <a:bodyPr/>
          <a:lstStyle/>
          <a:p>
            <a:pPr eaLnBrk="1" hangingPunct="1">
              <a:defRPr/>
            </a:pPr>
            <a:r>
              <a:rPr lang="en-US" altLang="en-US" dirty="0"/>
              <a:t>ADAPTIVE COMPUTER-BASED EXAM</a:t>
            </a:r>
          </a:p>
          <a:p>
            <a:pPr eaLnBrk="1" hangingPunct="1">
              <a:defRPr/>
            </a:pPr>
            <a:r>
              <a:rPr lang="en-US" altLang="en-US" dirty="0"/>
              <a:t>Evidence-Based Reading &amp; Writing: 200-800 score</a:t>
            </a:r>
          </a:p>
          <a:p>
            <a:pPr lvl="1" eaLnBrk="1" hangingPunct="1">
              <a:defRPr/>
            </a:pPr>
            <a:r>
              <a:rPr lang="en-US" altLang="en-US" dirty="0"/>
              <a:t>One 64-minute section, broken into two modules</a:t>
            </a:r>
          </a:p>
          <a:p>
            <a:pPr eaLnBrk="1" hangingPunct="1">
              <a:defRPr/>
            </a:pPr>
            <a:r>
              <a:rPr lang="en-US" altLang="en-US" dirty="0"/>
              <a:t>Math: 200-800 score</a:t>
            </a:r>
          </a:p>
          <a:p>
            <a:pPr lvl="1" eaLnBrk="1" hangingPunct="1">
              <a:defRPr/>
            </a:pPr>
            <a:r>
              <a:rPr lang="en-US" altLang="en-US" dirty="0"/>
              <a:t>One 70-minute section, broken into two modules</a:t>
            </a:r>
          </a:p>
          <a:p>
            <a:pPr eaLnBrk="1" hangingPunct="1">
              <a:defRPr/>
            </a:pPr>
            <a:r>
              <a:rPr lang="en-US" altLang="en-US" sz="2400" dirty="0"/>
              <a:t>Both scores are reported individually, for a total score between 400-1600, with an average of about 1000.</a:t>
            </a:r>
          </a:p>
          <a:p>
            <a:pPr marL="274638" lvl="1" indent="0" eaLnBrk="1" hangingPunct="1">
              <a:buFont typeface="Wingdings" panose="05000000000000000000" pitchFamily="2" charset="2"/>
              <a:buNone/>
              <a:defRPr/>
            </a:pPr>
            <a:endParaRPr lang="en-US" altLang="en-US" dirty="0"/>
          </a:p>
          <a:p>
            <a:pPr eaLnBrk="1" hangingPunct="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843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0" y="1597152"/>
            <a:ext cx="3304478" cy="4312793"/>
          </a:xfrm>
        </p:spPr>
      </p:pic>
      <p:pic>
        <p:nvPicPr>
          <p:cNvPr id="4" name="Picture 3">
            <a:extLst>
              <a:ext uri="{FF2B5EF4-FFF2-40B4-BE49-F238E27FC236}">
                <a16:creationId xmlns:a16="http://schemas.microsoft.com/office/drawing/2014/main" id="{3985B323-12FB-AAF9-232F-DC037B2D953C}"/>
              </a:ext>
            </a:extLst>
          </p:cNvPr>
          <p:cNvPicPr>
            <a:picLocks noChangeAspect="1"/>
          </p:cNvPicPr>
          <p:nvPr/>
        </p:nvPicPr>
        <p:blipFill>
          <a:blip r:embed="rId3"/>
          <a:stretch>
            <a:fillRect/>
          </a:stretch>
        </p:blipFill>
        <p:spPr>
          <a:xfrm>
            <a:off x="5638800" y="1906574"/>
            <a:ext cx="1962251" cy="527077"/>
          </a:xfrm>
          <a:prstGeom prst="rect">
            <a:avLst/>
          </a:prstGeom>
        </p:spPr>
      </p:pic>
      <p:pic>
        <p:nvPicPr>
          <p:cNvPr id="1026" name="Picture 2" descr="How to Use the Bluebook SAT App: Complete Guide">
            <a:extLst>
              <a:ext uri="{FF2B5EF4-FFF2-40B4-BE49-F238E27FC236}">
                <a16:creationId xmlns:a16="http://schemas.microsoft.com/office/drawing/2014/main" id="{01FA411D-5B4C-761A-B5E9-5456AE6BB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925" y="3063938"/>
            <a:ext cx="3810000" cy="280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3813</TotalTime>
  <Words>1457</Words>
  <Application>Microsoft Office PowerPoint</Application>
  <PresentationFormat>On-screen Show (4:3)</PresentationFormat>
  <Paragraphs>181</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Garamond</vt:lpstr>
      <vt:lpstr>Georgia</vt:lpstr>
      <vt:lpstr>Times New Roman</vt:lpstr>
      <vt:lpstr>Wingdings</vt:lpstr>
      <vt:lpstr>Wingdings 2</vt:lpstr>
      <vt:lpstr>Civic</vt:lpstr>
      <vt:lpstr>PowerPoint Presentation</vt:lpstr>
      <vt:lpstr>PowerPoint Presentation</vt:lpstr>
      <vt:lpstr>PowerPoint Presentation</vt:lpstr>
      <vt:lpstr>“I Stand for Nothing”</vt:lpstr>
      <vt:lpstr>ACT Logistics</vt:lpstr>
      <vt:lpstr>Major Differences--Now Minor Differences</vt:lpstr>
      <vt:lpstr>What the ACT is made of</vt:lpstr>
      <vt:lpstr>What the SAT is made of</vt:lpstr>
      <vt:lpstr>PowerPoint Presentation</vt:lpstr>
      <vt:lpstr>Overall tips </vt:lpstr>
      <vt:lpstr>PowerPoint Presentation</vt:lpstr>
      <vt:lpstr>Overall tips </vt:lpstr>
      <vt:lpstr>Prep Schedule and Test Dates</vt:lpstr>
      <vt:lpstr>The English (Grammar) Section</vt:lpstr>
      <vt:lpstr>PowerPoint Presentation</vt:lpstr>
      <vt:lpstr>Grammar</vt:lpstr>
      <vt:lpstr>Commas</vt:lpstr>
      <vt:lpstr>   </vt:lpstr>
      <vt:lpstr>PowerPoint Presentation</vt:lpstr>
      <vt:lpstr>Math</vt:lpstr>
      <vt:lpstr>3 Keys to Math Success </vt:lpstr>
      <vt:lpstr>Plugging in Numbers</vt:lpstr>
      <vt:lpstr>Plugging in Numbers</vt:lpstr>
      <vt:lpstr>Plugging in Numbers</vt:lpstr>
      <vt:lpstr>Critical Reading</vt:lpstr>
      <vt:lpstr>Critical Reading</vt:lpstr>
      <vt:lpstr>General Critical Reading Rules</vt:lpstr>
      <vt:lpstr>For Example</vt:lpstr>
      <vt:lpstr>For Example</vt:lpstr>
      <vt:lpstr>Words to Favor</vt:lpstr>
      <vt:lpstr>Words to Avoid</vt:lpstr>
      <vt:lpstr>(ACT only): Science</vt:lpstr>
      <vt:lpstr>SAT Subject Tests: RIP</vt:lpstr>
      <vt:lpstr>Essay</vt:lpstr>
      <vt:lpstr>Essay</vt:lpstr>
      <vt:lpstr>Source of Practice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Schrefer</dc:creator>
  <cp:lastModifiedBy>Eliot Schrefer</cp:lastModifiedBy>
  <cp:revision>35</cp:revision>
  <cp:lastPrinted>1601-01-01T00:00:00Z</cp:lastPrinted>
  <dcterms:created xsi:type="dcterms:W3CDTF">2008-09-20T20:46:45Z</dcterms:created>
  <dcterms:modified xsi:type="dcterms:W3CDTF">2024-02-04T14:06:09Z</dcterms:modified>
</cp:coreProperties>
</file>